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650" r:id="rId2"/>
  </p:sldMasterIdLst>
  <p:notesMasterIdLst>
    <p:notesMasterId r:id="rId20"/>
  </p:notesMasterIdLst>
  <p:sldIdLst>
    <p:sldId id="271" r:id="rId3"/>
    <p:sldId id="272" r:id="rId4"/>
    <p:sldId id="258" r:id="rId5"/>
    <p:sldId id="265" r:id="rId6"/>
    <p:sldId id="256" r:id="rId7"/>
    <p:sldId id="257" r:id="rId8"/>
    <p:sldId id="261" r:id="rId9"/>
    <p:sldId id="278" r:id="rId10"/>
    <p:sldId id="263" r:id="rId11"/>
    <p:sldId id="264" r:id="rId12"/>
    <p:sldId id="270" r:id="rId13"/>
    <p:sldId id="262" r:id="rId14"/>
    <p:sldId id="269" r:id="rId15"/>
    <p:sldId id="274" r:id="rId16"/>
    <p:sldId id="268" r:id="rId17"/>
    <p:sldId id="267" r:id="rId18"/>
    <p:sldId id="259" r:id="rId19"/>
  </p:sldIdLst>
  <p:sldSz cx="13442950" cy="7561263"/>
  <p:notesSz cx="6807200" cy="99393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2">
          <p15:clr>
            <a:srgbClr val="A4A3A4"/>
          </p15:clr>
        </p15:guide>
        <p15:guide id="2" pos="4234">
          <p15:clr>
            <a:srgbClr val="A4A3A4"/>
          </p15:clr>
        </p15:guide>
      </p15:sldGuideLst>
    </p:ext>
    <p:ext uri="{2D200454-40CA-4A62-9FC3-DE9A4176ACB9}">
      <p15:notesGuideLst xmlns:p15="http://schemas.microsoft.com/office/powerpoint/2012/main">
        <p15:guide id="1" orient="horz" pos="3130">
          <p15:clr>
            <a:srgbClr val="A4A3A4"/>
          </p15:clr>
        </p15:guide>
        <p15:guide id="2" pos="2143">
          <p15:clr>
            <a:srgbClr val="A4A3A4"/>
          </p15:clr>
        </p15:guide>
      </p15:notes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2" roundtripDataSignature="AMtx7mjSCAcqa8DDAxV3PVLLCNBT4e+rj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5" d="100"/>
          <a:sy n="95" d="100"/>
        </p:scale>
        <p:origin x="780" y="90"/>
      </p:cViewPr>
      <p:guideLst>
        <p:guide orient="horz" pos="2382"/>
        <p:guide pos="4234"/>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3130"/>
        <p:guide pos="214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5"/>
            <a:ext cx="2949788" cy="496967"/>
          </a:xfrm>
          <a:prstGeom prst="rect">
            <a:avLst/>
          </a:prstGeom>
          <a:noFill/>
          <a:ln>
            <a:noFill/>
          </a:ln>
        </p:spPr>
        <p:txBody>
          <a:bodyPr spcFirstLastPara="1" wrap="square" lIns="91400" tIns="45700" rIns="91400"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55838" y="5"/>
            <a:ext cx="2949788" cy="496967"/>
          </a:xfrm>
          <a:prstGeom prst="rect">
            <a:avLst/>
          </a:prstGeom>
          <a:noFill/>
          <a:ln>
            <a:noFill/>
          </a:ln>
        </p:spPr>
        <p:txBody>
          <a:bodyPr spcFirstLastPara="1" wrap="square" lIns="91400" tIns="45700" rIns="91400"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0721" y="4721186"/>
            <a:ext cx="5445760" cy="4472702"/>
          </a:xfrm>
          <a:prstGeom prst="rect">
            <a:avLst/>
          </a:prstGeom>
          <a:noFill/>
          <a:ln>
            <a:noFill/>
          </a:ln>
        </p:spPr>
        <p:txBody>
          <a:bodyPr spcFirstLastPara="1" wrap="square" lIns="91400" tIns="45700" rIns="91400" bIns="45700" anchor="t" anchorCtr="0">
            <a:noAutofit/>
          </a:bodyPr>
          <a:lstStyle>
            <a:lvl1pPr marL="457200" marR="0" lvl="0"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40651"/>
            <a:ext cx="2949788" cy="496967"/>
          </a:xfrm>
          <a:prstGeom prst="rect">
            <a:avLst/>
          </a:prstGeom>
          <a:noFill/>
          <a:ln>
            <a:noFill/>
          </a:ln>
        </p:spPr>
        <p:txBody>
          <a:bodyPr spcFirstLastPara="1" wrap="square" lIns="91400" tIns="45700" rIns="91400"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21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55838" y="9440651"/>
            <a:ext cx="2949788" cy="496967"/>
          </a:xfrm>
          <a:prstGeom prst="rect">
            <a:avLst/>
          </a:prstGeom>
          <a:noFill/>
          <a:ln>
            <a:noFill/>
          </a:ln>
        </p:spPr>
        <p:txBody>
          <a:bodyPr spcFirstLastPara="1" wrap="square" lIns="91400" tIns="45700" rIns="91400"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zh-TW"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altLang="zh-TW" sz="1200" b="0" i="0" u="none" strike="noStrike" cap="none" smtClean="0">
                <a:solidFill>
                  <a:schemeClr val="dk1"/>
                </a:solidFill>
                <a:latin typeface="Arial"/>
                <a:ea typeface="Arial"/>
                <a:cs typeface="Arial"/>
                <a:sym typeface="Arial"/>
              </a:rPr>
              <a:t>4</a:t>
            </a:fld>
            <a:endParaRPr lang="zh-TW" alt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23021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7:notes"/>
          <p:cNvSpPr>
            <a:spLocks noGrp="1" noRot="1" noChangeAspect="1"/>
          </p:cNvSpPr>
          <p:nvPr>
            <p:ph type="sldImg" idx="2"/>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 name="Google Shape;28;p7:notes"/>
          <p:cNvSpPr txBox="1">
            <a:spLocks noGrp="1"/>
          </p:cNvSpPr>
          <p:nvPr>
            <p:ph type="body" idx="1"/>
          </p:nvPr>
        </p:nvSpPr>
        <p:spPr>
          <a:xfrm>
            <a:off x="680721" y="4721186"/>
            <a:ext cx="5445760" cy="4472702"/>
          </a:xfrm>
          <a:prstGeom prst="rect">
            <a:avLst/>
          </a:prstGeom>
          <a:noFill/>
          <a:ln>
            <a:noFill/>
          </a:ln>
        </p:spPr>
        <p:txBody>
          <a:bodyPr spcFirstLastPara="1" wrap="square" lIns="91400" tIns="45700" rIns="91400" bIns="45700" anchor="t" anchorCtr="0">
            <a:noAutofit/>
          </a:bodyPr>
          <a:lstStyle/>
          <a:p>
            <a:pPr marL="457200" lvl="0" indent="-228600" algn="l" rtl="0">
              <a:lnSpc>
                <a:spcPct val="100000"/>
              </a:lnSpc>
              <a:spcBef>
                <a:spcPts val="360"/>
              </a:spcBef>
              <a:spcAft>
                <a:spcPts val="0"/>
              </a:spcAft>
              <a:buSzPts val="1400"/>
              <a:buNone/>
            </a:pPr>
            <a:r>
              <a:rPr lang="zh-TW"/>
              <a:t>S.I.R.I. Assessment</a:t>
            </a:r>
            <a:endParaRPr/>
          </a:p>
        </p:txBody>
      </p:sp>
      <p:sp>
        <p:nvSpPr>
          <p:cNvPr id="29" name="Google Shape;29;p7:notes"/>
          <p:cNvSpPr txBox="1">
            <a:spLocks noGrp="1"/>
          </p:cNvSpPr>
          <p:nvPr>
            <p:ph type="sldNum" idx="12"/>
          </p:nvPr>
        </p:nvSpPr>
        <p:spPr>
          <a:xfrm>
            <a:off x="3855838" y="9440651"/>
            <a:ext cx="2949788" cy="496967"/>
          </a:xfrm>
          <a:prstGeom prst="rect">
            <a:avLst/>
          </a:prstGeom>
          <a:noFill/>
          <a:ln>
            <a:noFill/>
          </a:ln>
        </p:spPr>
        <p:txBody>
          <a:bodyPr spcFirstLastPara="1" wrap="square" lIns="91400" tIns="45700" rIns="91400"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altLang="zh-TW" sz="1200" b="0" i="0" u="none" strike="noStrike" cap="none">
                <a:solidFill>
                  <a:schemeClr val="dk1"/>
                </a:solidFill>
                <a:latin typeface="Arial"/>
                <a:ea typeface="Arial"/>
                <a:cs typeface="Arial"/>
                <a:sym typeface="Arial"/>
              </a:rPr>
              <a:t>5</a:t>
            </a:fld>
            <a:endParaRPr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8:notes"/>
          <p:cNvSpPr>
            <a:spLocks noGrp="1" noRot="1" noChangeAspect="1"/>
          </p:cNvSpPr>
          <p:nvPr>
            <p:ph type="sldImg" idx="2"/>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 name="Google Shape;54;p8:notes"/>
          <p:cNvSpPr txBox="1">
            <a:spLocks noGrp="1"/>
          </p:cNvSpPr>
          <p:nvPr>
            <p:ph type="body" idx="1"/>
          </p:nvPr>
        </p:nvSpPr>
        <p:spPr>
          <a:xfrm>
            <a:off x="680721" y="4721186"/>
            <a:ext cx="5445760" cy="4472702"/>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360"/>
              </a:spcBef>
              <a:spcAft>
                <a:spcPts val="0"/>
              </a:spcAft>
              <a:buSzPts val="1400"/>
              <a:buNone/>
            </a:pPr>
            <a:r>
              <a:rPr lang="zh-TW"/>
              <a:t>Visual MESA</a:t>
            </a:r>
            <a:endParaRPr/>
          </a:p>
        </p:txBody>
      </p:sp>
      <p:sp>
        <p:nvSpPr>
          <p:cNvPr id="55" name="Google Shape;55;p8:notes"/>
          <p:cNvSpPr txBox="1">
            <a:spLocks noGrp="1"/>
          </p:cNvSpPr>
          <p:nvPr>
            <p:ph type="sldNum" idx="12"/>
          </p:nvPr>
        </p:nvSpPr>
        <p:spPr>
          <a:xfrm>
            <a:off x="3855838" y="9440651"/>
            <a:ext cx="2949788" cy="496967"/>
          </a:xfrm>
          <a:prstGeom prst="rect">
            <a:avLst/>
          </a:prstGeom>
          <a:noFill/>
          <a:ln>
            <a:noFill/>
          </a:ln>
        </p:spPr>
        <p:txBody>
          <a:bodyPr spcFirstLastPara="1" wrap="square" lIns="91400" tIns="45700" rIns="91400"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altLang="zh-TW" sz="1200" b="0" i="0" u="none" strike="noStrike" cap="none">
                <a:solidFill>
                  <a:schemeClr val="dk1"/>
                </a:solidFill>
                <a:latin typeface="Arial"/>
                <a:ea typeface="Arial"/>
                <a:cs typeface="Arial"/>
                <a:sym typeface="Arial"/>
              </a:rPr>
              <a:t>6</a:t>
            </a:fld>
            <a:endParaRPr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
        <p:cNvGrpSpPr/>
        <p:nvPr/>
      </p:nvGrpSpPr>
      <p:grpSpPr>
        <a:xfrm>
          <a:off x="0" y="0"/>
          <a:ext cx="0" cy="0"/>
          <a:chOff x="0" y="0"/>
          <a:chExt cx="0" cy="0"/>
        </a:xfrm>
      </p:grpSpPr>
      <p:sp>
        <p:nvSpPr>
          <p:cNvPr id="16" name="Google Shape;16;p2:notes"/>
          <p:cNvSpPr txBox="1">
            <a:spLocks noGrp="1"/>
          </p:cNvSpPr>
          <p:nvPr>
            <p:ph type="body" idx="1"/>
          </p:nvPr>
        </p:nvSpPr>
        <p:spPr>
          <a:xfrm>
            <a:off x="680721" y="4721186"/>
            <a:ext cx="5445760" cy="4472702"/>
          </a:xfrm>
          <a:prstGeom prst="rect">
            <a:avLst/>
          </a:prstGeom>
        </p:spPr>
        <p:txBody>
          <a:bodyPr spcFirstLastPara="1" wrap="square" lIns="91400" tIns="45700" rIns="91400" bIns="45700" anchor="t" anchorCtr="0">
            <a:noAutofit/>
          </a:bodyPr>
          <a:lstStyle/>
          <a:p>
            <a:pPr marL="0" lvl="0" indent="0" algn="l" rtl="0">
              <a:spcBef>
                <a:spcPts val="360"/>
              </a:spcBef>
              <a:spcAft>
                <a:spcPts val="0"/>
              </a:spcAft>
              <a:buNone/>
            </a:pPr>
            <a:endParaRPr/>
          </a:p>
        </p:txBody>
      </p:sp>
      <p:sp>
        <p:nvSpPr>
          <p:cNvPr id="17" name="Google Shape;17;p2:notes"/>
          <p:cNvSpPr>
            <a:spLocks noGrp="1" noRot="1" noChangeAspect="1"/>
          </p:cNvSpPr>
          <p:nvPr>
            <p:ph type="sldImg" idx="2"/>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idx="10"/>
          </p:nvPr>
        </p:nvSpPr>
        <p:spPr/>
        <p:txBody>
          <a:bodyPr/>
          <a:lstStyle/>
          <a:p>
            <a:pPr algn="r"/>
            <a:fld id="{00000000-1234-1234-1234-123412341234}" type="slidenum">
              <a:rPr lang="en-US" altLang="zh-TW" sz="1200" smtClean="0">
                <a:solidFill>
                  <a:schemeClr val="dk1"/>
                </a:solidFill>
              </a:rPr>
              <a:pPr algn="r"/>
              <a:t>10</a:t>
            </a:fld>
            <a:endParaRPr lang="zh-TW" altLang="en-US" sz="1200" dirty="0">
              <a:solidFill>
                <a:schemeClr val="dk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2:notes"/>
          <p:cNvSpPr txBox="1">
            <a:spLocks noGrp="1"/>
          </p:cNvSpPr>
          <p:nvPr>
            <p:ph type="body" idx="1"/>
          </p:nvPr>
        </p:nvSpPr>
        <p:spPr>
          <a:xfrm>
            <a:off x="680721" y="4721186"/>
            <a:ext cx="5445760" cy="4472702"/>
          </a:xfrm>
          <a:prstGeom prst="rect">
            <a:avLst/>
          </a:prstGeom>
        </p:spPr>
        <p:txBody>
          <a:bodyPr spcFirstLastPara="1" wrap="square" lIns="91400" tIns="45700" rIns="91400" bIns="45700" anchor="t" anchorCtr="0">
            <a:noAutofit/>
          </a:bodyPr>
          <a:lstStyle/>
          <a:p>
            <a:pPr marL="0" lvl="0" indent="0" algn="l" rtl="0">
              <a:spcBef>
                <a:spcPts val="360"/>
              </a:spcBef>
              <a:spcAft>
                <a:spcPts val="0"/>
              </a:spcAft>
              <a:buNone/>
            </a:pPr>
            <a:endParaRPr dirty="0"/>
          </a:p>
        </p:txBody>
      </p:sp>
      <p:sp>
        <p:nvSpPr>
          <p:cNvPr id="28" name="Google Shape;28;p2:notes"/>
          <p:cNvSpPr>
            <a:spLocks noGrp="1" noRot="1" noChangeAspect="1"/>
          </p:cNvSpPr>
          <p:nvPr>
            <p:ph type="sldImg" idx="2"/>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9058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2:notes"/>
          <p:cNvSpPr txBox="1">
            <a:spLocks noGrp="1"/>
          </p:cNvSpPr>
          <p:nvPr>
            <p:ph type="body" idx="1"/>
          </p:nvPr>
        </p:nvSpPr>
        <p:spPr>
          <a:xfrm>
            <a:off x="680721" y="4721186"/>
            <a:ext cx="5445760" cy="4472702"/>
          </a:xfrm>
          <a:prstGeom prst="rect">
            <a:avLst/>
          </a:prstGeom>
        </p:spPr>
        <p:txBody>
          <a:bodyPr spcFirstLastPara="1" wrap="square" lIns="91400" tIns="45700" rIns="91400" bIns="45700" anchor="t" anchorCtr="0">
            <a:noAutofit/>
          </a:bodyPr>
          <a:lstStyle/>
          <a:p>
            <a:pPr marL="0" lvl="0" indent="0" algn="l" rtl="0">
              <a:spcBef>
                <a:spcPts val="360"/>
              </a:spcBef>
              <a:spcAft>
                <a:spcPts val="0"/>
              </a:spcAft>
              <a:buNone/>
            </a:pPr>
            <a:endParaRPr/>
          </a:p>
        </p:txBody>
      </p:sp>
      <p:sp>
        <p:nvSpPr>
          <p:cNvPr id="28" name="Google Shape;28;p2:notes"/>
          <p:cNvSpPr>
            <a:spLocks noGrp="1" noRot="1" noChangeAspect="1"/>
          </p:cNvSpPr>
          <p:nvPr>
            <p:ph type="sldImg" idx="2"/>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1:notes"/>
          <p:cNvSpPr txBox="1">
            <a:spLocks noGrp="1"/>
          </p:cNvSpPr>
          <p:nvPr>
            <p:ph type="body" idx="1"/>
          </p:nvPr>
        </p:nvSpPr>
        <p:spPr>
          <a:xfrm>
            <a:off x="680721" y="4721186"/>
            <a:ext cx="5445760" cy="4472702"/>
          </a:xfrm>
          <a:prstGeom prst="rect">
            <a:avLst/>
          </a:prstGeom>
          <a:noFill/>
          <a:ln>
            <a:noFill/>
          </a:ln>
        </p:spPr>
        <p:txBody>
          <a:bodyPr spcFirstLastPara="1" wrap="square" lIns="91400" tIns="45700" rIns="91400" bIns="45700" anchor="t" anchorCtr="0">
            <a:noAutofit/>
          </a:bodyPr>
          <a:lstStyle/>
          <a:p>
            <a:pPr marL="0" lvl="0" indent="0" algn="l" rtl="0">
              <a:lnSpc>
                <a:spcPct val="100000"/>
              </a:lnSpc>
              <a:spcBef>
                <a:spcPts val="360"/>
              </a:spcBef>
              <a:spcAft>
                <a:spcPts val="0"/>
              </a:spcAft>
              <a:buSzPts val="1400"/>
              <a:buNone/>
            </a:pPr>
            <a:endParaRPr/>
          </a:p>
        </p:txBody>
      </p:sp>
      <p:sp>
        <p:nvSpPr>
          <p:cNvPr id="28" name="Google Shape;28;p1:notes"/>
          <p:cNvSpPr>
            <a:spLocks noGrp="1" noRot="1" noChangeAspect="1"/>
          </p:cNvSpPr>
          <p:nvPr>
            <p:ph type="sldImg" idx="2"/>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1:notes"/>
          <p:cNvSpPr txBox="1">
            <a:spLocks noGrp="1"/>
          </p:cNvSpPr>
          <p:nvPr>
            <p:ph type="body" idx="1"/>
          </p:nvPr>
        </p:nvSpPr>
        <p:spPr>
          <a:xfrm>
            <a:off x="685801" y="4343406"/>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3" name="Google Shape;373;p1:notes"/>
          <p:cNvSpPr>
            <a:spLocks noGrp="1" noRot="1" noChangeAspect="1"/>
          </p:cNvSpPr>
          <p:nvPr>
            <p:ph type="sldImg" idx="2"/>
          </p:nvPr>
        </p:nvSpPr>
        <p:spPr>
          <a:xfrm>
            <a:off x="381000" y="685800"/>
            <a:ext cx="6097588"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2:notes"/>
          <p:cNvSpPr txBox="1">
            <a:spLocks noGrp="1"/>
          </p:cNvSpPr>
          <p:nvPr>
            <p:ph type="body" idx="1"/>
          </p:nvPr>
        </p:nvSpPr>
        <p:spPr>
          <a:xfrm>
            <a:off x="680721" y="4721186"/>
            <a:ext cx="5445760" cy="4472702"/>
          </a:xfrm>
          <a:prstGeom prst="rect">
            <a:avLst/>
          </a:prstGeom>
          <a:noFill/>
          <a:ln>
            <a:noFill/>
          </a:ln>
        </p:spPr>
        <p:txBody>
          <a:bodyPr spcFirstLastPara="1" wrap="square" lIns="91400" tIns="45700" rIns="91400" bIns="45700" anchor="t" anchorCtr="0">
            <a:noAutofit/>
          </a:bodyPr>
          <a:lstStyle/>
          <a:p>
            <a:pPr marL="0" lvl="0" indent="0" algn="l" rtl="0">
              <a:lnSpc>
                <a:spcPct val="100000"/>
              </a:lnSpc>
              <a:spcBef>
                <a:spcPts val="360"/>
              </a:spcBef>
              <a:spcAft>
                <a:spcPts val="0"/>
              </a:spcAft>
              <a:buSzPts val="1400"/>
              <a:buNone/>
            </a:pPr>
            <a:endParaRPr/>
          </a:p>
        </p:txBody>
      </p:sp>
      <p:sp>
        <p:nvSpPr>
          <p:cNvPr id="28" name="Google Shape;28;p2:notes"/>
          <p:cNvSpPr>
            <a:spLocks noGrp="1" noRot="1" noChangeAspect="1"/>
          </p:cNvSpPr>
          <p:nvPr>
            <p:ph type="sldImg" idx="2"/>
          </p:nvPr>
        </p:nvSpPr>
        <p:spPr>
          <a:xfrm>
            <a:off x="92075" y="746125"/>
            <a:ext cx="6623050" cy="37258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空白" type="blank">
  <p:cSld name="BLANK">
    <p:spTree>
      <p:nvGrpSpPr>
        <p:cNvPr id="1" name="Shape 14"/>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9E576-A15A-327D-FA8E-095B361E25D0}"/>
              </a:ext>
            </a:extLst>
          </p:cNvPr>
          <p:cNvSpPr>
            <a:spLocks noGrp="1"/>
          </p:cNvSpPr>
          <p:nvPr>
            <p:ph type="ctrTitle"/>
          </p:nvPr>
        </p:nvSpPr>
        <p:spPr>
          <a:xfrm>
            <a:off x="1680369" y="1237457"/>
            <a:ext cx="10082213" cy="2632440"/>
          </a:xfrm>
        </p:spPr>
        <p:txBody>
          <a:bodyPr anchor="b"/>
          <a:lstStyle>
            <a:lvl1pPr algn="ctr">
              <a:defRPr sz="6615"/>
            </a:lvl1pPr>
          </a:lstStyle>
          <a:p>
            <a:r>
              <a:rPr lang="en-US"/>
              <a:t>Click to edit Master title style</a:t>
            </a:r>
          </a:p>
        </p:txBody>
      </p:sp>
      <p:sp>
        <p:nvSpPr>
          <p:cNvPr id="3" name="Subtitle 2">
            <a:extLst>
              <a:ext uri="{FF2B5EF4-FFF2-40B4-BE49-F238E27FC236}">
                <a16:creationId xmlns:a16="http://schemas.microsoft.com/office/drawing/2014/main" id="{B8F32E79-6A9F-1483-93F3-2691A7CBC075}"/>
              </a:ext>
            </a:extLst>
          </p:cNvPr>
          <p:cNvSpPr>
            <a:spLocks noGrp="1"/>
          </p:cNvSpPr>
          <p:nvPr>
            <p:ph type="subTitle" idx="1"/>
          </p:nvPr>
        </p:nvSpPr>
        <p:spPr>
          <a:xfrm>
            <a:off x="1680369" y="3971414"/>
            <a:ext cx="10082213" cy="1825554"/>
          </a:xfrm>
        </p:spPr>
        <p:txBody>
          <a:bodyPr/>
          <a:lstStyle>
            <a:lvl1pPr marL="0" indent="0" algn="ctr">
              <a:buNone/>
              <a:defRPr sz="2646"/>
            </a:lvl1pPr>
            <a:lvl2pPr marL="504063" indent="0" algn="ctr">
              <a:buNone/>
              <a:defRPr sz="2205"/>
            </a:lvl2pPr>
            <a:lvl3pPr marL="1008126" indent="0" algn="ctr">
              <a:buNone/>
              <a:defRPr sz="1985"/>
            </a:lvl3pPr>
            <a:lvl4pPr marL="1512189" indent="0" algn="ctr">
              <a:buNone/>
              <a:defRPr sz="1764"/>
            </a:lvl4pPr>
            <a:lvl5pPr marL="2016252" indent="0" algn="ctr">
              <a:buNone/>
              <a:defRPr sz="1764"/>
            </a:lvl5pPr>
            <a:lvl6pPr marL="2520315" indent="0" algn="ctr">
              <a:buNone/>
              <a:defRPr sz="1764"/>
            </a:lvl6pPr>
            <a:lvl7pPr marL="3024378" indent="0" algn="ctr">
              <a:buNone/>
              <a:defRPr sz="1764"/>
            </a:lvl7pPr>
            <a:lvl8pPr marL="3528441" indent="0" algn="ctr">
              <a:buNone/>
              <a:defRPr sz="1764"/>
            </a:lvl8pPr>
            <a:lvl9pPr marL="4032504" indent="0" algn="ctr">
              <a:buNone/>
              <a:defRPr sz="1764"/>
            </a:lvl9pPr>
          </a:lstStyle>
          <a:p>
            <a:r>
              <a:rPr lang="en-US"/>
              <a:t>Click to edit Master subtitle style</a:t>
            </a:r>
          </a:p>
        </p:txBody>
      </p:sp>
      <p:sp>
        <p:nvSpPr>
          <p:cNvPr id="4" name="Date Placeholder 3">
            <a:extLst>
              <a:ext uri="{FF2B5EF4-FFF2-40B4-BE49-F238E27FC236}">
                <a16:creationId xmlns:a16="http://schemas.microsoft.com/office/drawing/2014/main" id="{BFF2F201-6936-A899-02AE-AFE841339781}"/>
              </a:ext>
            </a:extLst>
          </p:cNvPr>
          <p:cNvSpPr>
            <a:spLocks noGrp="1"/>
          </p:cNvSpPr>
          <p:nvPr>
            <p:ph type="dt" sz="half" idx="10"/>
          </p:nvPr>
        </p:nvSpPr>
        <p:spPr/>
        <p:txBody>
          <a:bodyPr/>
          <a:lstStyle/>
          <a:p>
            <a:fld id="{ADA6CA69-74D6-4E86-B5ED-F988A53621A5}" type="datetimeFigureOut">
              <a:rPr lang="en-US" smtClean="0"/>
              <a:t>7/2/2024</a:t>
            </a:fld>
            <a:endParaRPr lang="en-US"/>
          </a:p>
        </p:txBody>
      </p:sp>
      <p:sp>
        <p:nvSpPr>
          <p:cNvPr id="5" name="Footer Placeholder 4">
            <a:extLst>
              <a:ext uri="{FF2B5EF4-FFF2-40B4-BE49-F238E27FC236}">
                <a16:creationId xmlns:a16="http://schemas.microsoft.com/office/drawing/2014/main" id="{3175CD93-3380-9478-F9DD-67A822A10B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CA12F3-257B-4D17-A6AD-9B29C50366EF}"/>
              </a:ext>
            </a:extLst>
          </p:cNvPr>
          <p:cNvSpPr>
            <a:spLocks noGrp="1"/>
          </p:cNvSpPr>
          <p:nvPr>
            <p:ph type="sldNum" sz="quarter" idx="12"/>
          </p:nvPr>
        </p:nvSpPr>
        <p:spPr/>
        <p:txBody>
          <a:bodyPr/>
          <a:lstStyle/>
          <a:p>
            <a:fld id="{B785BBC7-5C3D-4820-8ABC-766C256C8E3F}" type="slidenum">
              <a:rPr lang="en-US" smtClean="0"/>
              <a:t>‹#›</a:t>
            </a:fld>
            <a:endParaRPr lang="en-US"/>
          </a:p>
        </p:txBody>
      </p:sp>
    </p:spTree>
    <p:extLst>
      <p:ext uri="{BB962C8B-B14F-4D97-AF65-F5344CB8AC3E}">
        <p14:creationId xmlns:p14="http://schemas.microsoft.com/office/powerpoint/2010/main" val="4008834886"/>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BFBFBF">
                <a:alpha val="60000"/>
              </a:srgbClr>
            </a:gs>
          </a:gsLst>
          <a:path path="circle">
            <a:fillToRect l="50000" t="50000" r="50000" b="50000"/>
          </a:path>
          <a:tileRect/>
        </a:gradFill>
        <a:effectLst/>
      </p:bgPr>
    </p:bg>
    <p:spTree>
      <p:nvGrpSpPr>
        <p:cNvPr id="1" name="Shape 9"/>
        <p:cNvGrpSpPr/>
        <p:nvPr/>
      </p:nvGrpSpPr>
      <p:grpSpPr>
        <a:xfrm>
          <a:off x="0" y="0"/>
          <a:ext cx="0" cy="0"/>
          <a:chOff x="0" y="0"/>
          <a:chExt cx="0" cy="0"/>
        </a:xfrm>
      </p:grpSpPr>
      <p:sp>
        <p:nvSpPr>
          <p:cNvPr id="10" name="Google Shape;10;p262"/>
          <p:cNvSpPr/>
          <p:nvPr/>
        </p:nvSpPr>
        <p:spPr>
          <a:xfrm rot="-1800000">
            <a:off x="8503536" y="-1483404"/>
            <a:ext cx="5973951" cy="5207663"/>
          </a:xfrm>
          <a:custGeom>
            <a:avLst/>
            <a:gdLst/>
            <a:ahLst/>
            <a:cxnLst/>
            <a:rect l="l" t="t" r="r" b="b"/>
            <a:pathLst>
              <a:path w="4388767" h="3825813" extrusionOk="0">
                <a:moveTo>
                  <a:pt x="3038530" y="506386"/>
                </a:moveTo>
                <a:lnTo>
                  <a:pt x="1350236" y="506387"/>
                </a:lnTo>
                <a:lnTo>
                  <a:pt x="538736" y="1911946"/>
                </a:lnTo>
                <a:lnTo>
                  <a:pt x="1351346" y="3319427"/>
                </a:lnTo>
                <a:lnTo>
                  <a:pt x="3037418" y="3319427"/>
                </a:lnTo>
                <a:lnTo>
                  <a:pt x="3850028" y="1911944"/>
                </a:lnTo>
                <a:close/>
                <a:moveTo>
                  <a:pt x="3295989" y="26029"/>
                </a:moveTo>
                <a:cubicBezTo>
                  <a:pt x="3339836" y="47375"/>
                  <a:pt x="3377999" y="81593"/>
                  <a:pt x="3404218" y="127006"/>
                </a:cubicBezTo>
                <a:lnTo>
                  <a:pt x="4354803" y="1773467"/>
                </a:lnTo>
                <a:cubicBezTo>
                  <a:pt x="4381022" y="1818880"/>
                  <a:pt x="4391574" y="1869039"/>
                  <a:pt x="4388137" y="1917685"/>
                </a:cubicBezTo>
                <a:lnTo>
                  <a:pt x="4386518" y="1927326"/>
                </a:lnTo>
                <a:lnTo>
                  <a:pt x="4385736" y="1957048"/>
                </a:lnTo>
                <a:cubicBezTo>
                  <a:pt x="4381686" y="1989688"/>
                  <a:pt x="4371170" y="2022072"/>
                  <a:pt x="4353691" y="2052347"/>
                </a:cubicBezTo>
                <a:lnTo>
                  <a:pt x="3403106" y="3698809"/>
                </a:lnTo>
                <a:cubicBezTo>
                  <a:pt x="3359407" y="3774497"/>
                  <a:pt x="3282532" y="3819088"/>
                  <a:pt x="3201455" y="3824817"/>
                </a:cubicBezTo>
                <a:lnTo>
                  <a:pt x="3164495" y="3823844"/>
                </a:lnTo>
                <a:lnTo>
                  <a:pt x="3144969" y="3825813"/>
                </a:lnTo>
                <a:lnTo>
                  <a:pt x="1243799" y="3825813"/>
                </a:lnTo>
                <a:lnTo>
                  <a:pt x="1224284" y="3823846"/>
                </a:lnTo>
                <a:lnTo>
                  <a:pt x="1187309" y="3824819"/>
                </a:lnTo>
                <a:cubicBezTo>
                  <a:pt x="1106232" y="3819089"/>
                  <a:pt x="1029357" y="3774498"/>
                  <a:pt x="985658" y="3698810"/>
                </a:cubicBezTo>
                <a:lnTo>
                  <a:pt x="35074" y="2052349"/>
                </a:lnTo>
                <a:cubicBezTo>
                  <a:pt x="17594" y="2022074"/>
                  <a:pt x="7078" y="1989689"/>
                  <a:pt x="3028" y="1957050"/>
                </a:cubicBezTo>
                <a:lnTo>
                  <a:pt x="2245" y="1927310"/>
                </a:lnTo>
                <a:lnTo>
                  <a:pt x="630" y="1917684"/>
                </a:lnTo>
                <a:cubicBezTo>
                  <a:pt x="-2808" y="1869038"/>
                  <a:pt x="7744" y="1818879"/>
                  <a:pt x="33963" y="1773467"/>
                </a:cubicBezTo>
                <a:lnTo>
                  <a:pt x="984548" y="127005"/>
                </a:lnTo>
                <a:cubicBezTo>
                  <a:pt x="1028246" y="51317"/>
                  <a:pt x="1105122" y="6727"/>
                  <a:pt x="1186198" y="997"/>
                </a:cubicBezTo>
                <a:lnTo>
                  <a:pt x="1224037" y="1993"/>
                </a:lnTo>
                <a:lnTo>
                  <a:pt x="1243799" y="1"/>
                </a:lnTo>
                <a:lnTo>
                  <a:pt x="3144969" y="0"/>
                </a:lnTo>
                <a:lnTo>
                  <a:pt x="3159123" y="2140"/>
                </a:lnTo>
                <a:lnTo>
                  <a:pt x="3202568" y="997"/>
                </a:lnTo>
                <a:cubicBezTo>
                  <a:pt x="3234998" y="3289"/>
                  <a:pt x="3266756" y="11798"/>
                  <a:pt x="3295989" y="26029"/>
                </a:cubicBezTo>
                <a:close/>
              </a:path>
            </a:pathLst>
          </a:custGeom>
          <a:solidFill>
            <a:srgbClr val="78797D">
              <a:alpha val="2000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1" name="Google Shape;11;p262"/>
          <p:cNvSpPr/>
          <p:nvPr/>
        </p:nvSpPr>
        <p:spPr>
          <a:xfrm>
            <a:off x="-647613" y="6633387"/>
            <a:ext cx="2128819" cy="1855752"/>
          </a:xfrm>
          <a:custGeom>
            <a:avLst/>
            <a:gdLst/>
            <a:ahLst/>
            <a:cxnLst/>
            <a:rect l="l" t="t" r="r" b="b"/>
            <a:pathLst>
              <a:path w="4388767" h="3825813" extrusionOk="0">
                <a:moveTo>
                  <a:pt x="3038530" y="506386"/>
                </a:moveTo>
                <a:lnTo>
                  <a:pt x="1350236" y="506387"/>
                </a:lnTo>
                <a:lnTo>
                  <a:pt x="538736" y="1911946"/>
                </a:lnTo>
                <a:lnTo>
                  <a:pt x="1351346" y="3319427"/>
                </a:lnTo>
                <a:lnTo>
                  <a:pt x="3037418" y="3319427"/>
                </a:lnTo>
                <a:lnTo>
                  <a:pt x="3850028" y="1911944"/>
                </a:lnTo>
                <a:close/>
                <a:moveTo>
                  <a:pt x="3295989" y="26029"/>
                </a:moveTo>
                <a:cubicBezTo>
                  <a:pt x="3339836" y="47375"/>
                  <a:pt x="3377999" y="81593"/>
                  <a:pt x="3404218" y="127006"/>
                </a:cubicBezTo>
                <a:lnTo>
                  <a:pt x="4354803" y="1773467"/>
                </a:lnTo>
                <a:cubicBezTo>
                  <a:pt x="4381022" y="1818880"/>
                  <a:pt x="4391574" y="1869039"/>
                  <a:pt x="4388137" y="1917685"/>
                </a:cubicBezTo>
                <a:lnTo>
                  <a:pt x="4386518" y="1927326"/>
                </a:lnTo>
                <a:lnTo>
                  <a:pt x="4385736" y="1957048"/>
                </a:lnTo>
                <a:cubicBezTo>
                  <a:pt x="4381686" y="1989688"/>
                  <a:pt x="4371170" y="2022072"/>
                  <a:pt x="4353691" y="2052347"/>
                </a:cubicBezTo>
                <a:lnTo>
                  <a:pt x="3403106" y="3698809"/>
                </a:lnTo>
                <a:cubicBezTo>
                  <a:pt x="3359407" y="3774497"/>
                  <a:pt x="3282532" y="3819088"/>
                  <a:pt x="3201455" y="3824817"/>
                </a:cubicBezTo>
                <a:lnTo>
                  <a:pt x="3164495" y="3823844"/>
                </a:lnTo>
                <a:lnTo>
                  <a:pt x="3144969" y="3825813"/>
                </a:lnTo>
                <a:lnTo>
                  <a:pt x="1243799" y="3825813"/>
                </a:lnTo>
                <a:lnTo>
                  <a:pt x="1224284" y="3823846"/>
                </a:lnTo>
                <a:lnTo>
                  <a:pt x="1187309" y="3824819"/>
                </a:lnTo>
                <a:cubicBezTo>
                  <a:pt x="1106232" y="3819089"/>
                  <a:pt x="1029357" y="3774498"/>
                  <a:pt x="985658" y="3698810"/>
                </a:cubicBezTo>
                <a:lnTo>
                  <a:pt x="35074" y="2052349"/>
                </a:lnTo>
                <a:cubicBezTo>
                  <a:pt x="17594" y="2022074"/>
                  <a:pt x="7078" y="1989689"/>
                  <a:pt x="3028" y="1957050"/>
                </a:cubicBezTo>
                <a:lnTo>
                  <a:pt x="2245" y="1927310"/>
                </a:lnTo>
                <a:lnTo>
                  <a:pt x="630" y="1917684"/>
                </a:lnTo>
                <a:cubicBezTo>
                  <a:pt x="-2808" y="1869038"/>
                  <a:pt x="7744" y="1818879"/>
                  <a:pt x="33963" y="1773467"/>
                </a:cubicBezTo>
                <a:lnTo>
                  <a:pt x="984548" y="127005"/>
                </a:lnTo>
                <a:cubicBezTo>
                  <a:pt x="1028246" y="51317"/>
                  <a:pt x="1105122" y="6727"/>
                  <a:pt x="1186198" y="997"/>
                </a:cubicBezTo>
                <a:lnTo>
                  <a:pt x="1224037" y="1993"/>
                </a:lnTo>
                <a:lnTo>
                  <a:pt x="1243799" y="1"/>
                </a:lnTo>
                <a:lnTo>
                  <a:pt x="3144969" y="0"/>
                </a:lnTo>
                <a:lnTo>
                  <a:pt x="3159123" y="2140"/>
                </a:lnTo>
                <a:lnTo>
                  <a:pt x="3202568" y="997"/>
                </a:lnTo>
                <a:cubicBezTo>
                  <a:pt x="3234998" y="3289"/>
                  <a:pt x="3266756" y="11798"/>
                  <a:pt x="3295989" y="26029"/>
                </a:cubicBezTo>
                <a:close/>
              </a:path>
            </a:pathLst>
          </a:custGeom>
          <a:solidFill>
            <a:srgbClr val="78797D">
              <a:alpha val="1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2" name="Google Shape;12;p262"/>
          <p:cNvSpPr txBox="1">
            <a:spLocks noGrp="1"/>
          </p:cNvSpPr>
          <p:nvPr>
            <p:ph type="title"/>
          </p:nvPr>
        </p:nvSpPr>
        <p:spPr>
          <a:xfrm>
            <a:off x="0" y="667202"/>
            <a:ext cx="8829676" cy="906449"/>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rgbClr val="007EA1"/>
              </a:buClr>
              <a:buSzPts val="5400"/>
              <a:buFont typeface="Microsoft JhengHei"/>
              <a:buNone/>
              <a:defRPr sz="5400" b="1" i="0" u="none" strike="noStrike" cap="none">
                <a:solidFill>
                  <a:srgbClr val="007EA1"/>
                </a:solidFill>
                <a:latin typeface="Microsoft JhengHei"/>
                <a:ea typeface="Microsoft JhengHei"/>
                <a:cs typeface="Microsoft JhengHei"/>
                <a:sym typeface="Microsoft JhengHe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pic>
        <p:nvPicPr>
          <p:cNvPr id="2" name="Google Shape;18;p3" descr="一張含有 文字, 字型, 圖形, 平面設計 的圖片&#10;&#10;自動產生的描述">
            <a:extLst>
              <a:ext uri="{FF2B5EF4-FFF2-40B4-BE49-F238E27FC236}">
                <a16:creationId xmlns:a16="http://schemas.microsoft.com/office/drawing/2014/main" id="{8969FD1C-5B30-C20E-58C0-695E03035329}"/>
              </a:ext>
            </a:extLst>
          </p:cNvPr>
          <p:cNvPicPr preferRelativeResize="0"/>
          <p:nvPr userDrawn="1"/>
        </p:nvPicPr>
        <p:blipFill rotWithShape="1">
          <a:blip r:embed="rId4">
            <a:alphaModFix/>
          </a:blip>
          <a:srcRect/>
          <a:stretch/>
        </p:blipFill>
        <p:spPr>
          <a:xfrm>
            <a:off x="109606" y="6744422"/>
            <a:ext cx="2743200" cy="64723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1" r:id="rId2"/>
  </p:sldLayoutIdLst>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100000">
              <a:srgbClr val="BFBFBF">
                <a:alpha val="60000"/>
              </a:srgbClr>
            </a:gs>
          </a:gsLst>
          <a:path path="circle">
            <a:fillToRect l="50000" t="50000" r="50000" b="50000"/>
          </a:path>
          <a:tileRect/>
        </a:gradFill>
        <a:effectLst/>
      </p:bgPr>
    </p:bg>
    <p:spTree>
      <p:nvGrpSpPr>
        <p:cNvPr id="1" name="Shape 15"/>
        <p:cNvGrpSpPr/>
        <p:nvPr/>
      </p:nvGrpSpPr>
      <p:grpSpPr>
        <a:xfrm>
          <a:off x="0" y="0"/>
          <a:ext cx="0" cy="0"/>
          <a:chOff x="0" y="0"/>
          <a:chExt cx="0" cy="0"/>
        </a:xfrm>
      </p:grpSpPr>
      <p:sp>
        <p:nvSpPr>
          <p:cNvPr id="16" name="Google Shape;16;p165"/>
          <p:cNvSpPr txBox="1"/>
          <p:nvPr/>
        </p:nvSpPr>
        <p:spPr>
          <a:xfrm>
            <a:off x="12457081" y="7010401"/>
            <a:ext cx="500918" cy="2762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fld id="{00000000-1234-1234-1234-123412341234}" type="slidenum">
              <a:rPr lang="zh-TW" sz="1200" b="1" i="0" u="none" strike="noStrike" cap="none">
                <a:solidFill>
                  <a:schemeClr val="lt2"/>
                </a:solidFill>
                <a:latin typeface="Microsoft JhengHei"/>
                <a:ea typeface="Microsoft JhengHei"/>
                <a:cs typeface="Microsoft JhengHei"/>
                <a:sym typeface="Microsoft JhengHei"/>
              </a:rPr>
              <a:t>‹#›</a:t>
            </a:fld>
            <a:endParaRPr sz="1200" b="1" i="0" u="none" strike="noStrike" cap="none">
              <a:solidFill>
                <a:schemeClr val="lt2"/>
              </a:solidFill>
              <a:latin typeface="Microsoft JhengHei"/>
              <a:ea typeface="Microsoft JhengHei"/>
              <a:cs typeface="Microsoft JhengHei"/>
              <a:sym typeface="Microsoft JhengHei"/>
            </a:endParaRPr>
          </a:p>
        </p:txBody>
      </p:sp>
      <p:sp>
        <p:nvSpPr>
          <p:cNvPr id="17" name="Google Shape;17;p165"/>
          <p:cNvSpPr/>
          <p:nvPr/>
        </p:nvSpPr>
        <p:spPr>
          <a:xfrm rot="1800000">
            <a:off x="8505918" y="116979"/>
            <a:ext cx="2611040" cy="2269394"/>
          </a:xfrm>
          <a:custGeom>
            <a:avLst/>
            <a:gdLst/>
            <a:ahLst/>
            <a:cxnLst/>
            <a:rect l="l" t="t" r="r" b="b"/>
            <a:pathLst>
              <a:path w="3008851" h="2625195" extrusionOk="0">
                <a:moveTo>
                  <a:pt x="852154" y="0"/>
                </a:moveTo>
                <a:lnTo>
                  <a:pt x="2156698" y="0"/>
                </a:lnTo>
                <a:lnTo>
                  <a:pt x="2165412" y="1759"/>
                </a:lnTo>
                <a:lnTo>
                  <a:pt x="2229096" y="6200"/>
                </a:lnTo>
                <a:cubicBezTo>
                  <a:pt x="2272044" y="17707"/>
                  <a:pt x="2310602" y="45599"/>
                  <a:pt x="2334590" y="87148"/>
                </a:cubicBezTo>
                <a:lnTo>
                  <a:pt x="2986862" y="1216916"/>
                </a:lnTo>
                <a:cubicBezTo>
                  <a:pt x="2998856" y="1237690"/>
                  <a:pt x="3006072" y="1259912"/>
                  <a:pt x="3008851" y="1282309"/>
                </a:cubicBezTo>
                <a:lnTo>
                  <a:pt x="3006358" y="1318069"/>
                </a:lnTo>
                <a:lnTo>
                  <a:pt x="3008088" y="1342887"/>
                </a:lnTo>
                <a:cubicBezTo>
                  <a:pt x="3005309" y="1365283"/>
                  <a:pt x="2998093" y="1387505"/>
                  <a:pt x="2986099" y="1408279"/>
                </a:cubicBezTo>
                <a:lnTo>
                  <a:pt x="2333827" y="2538047"/>
                </a:lnTo>
                <a:cubicBezTo>
                  <a:pt x="2309839" y="2579596"/>
                  <a:pt x="2271281" y="2607488"/>
                  <a:pt x="2228333" y="2618996"/>
                </a:cubicBezTo>
                <a:lnTo>
                  <a:pt x="2165813" y="2623355"/>
                </a:lnTo>
                <a:lnTo>
                  <a:pt x="2156698" y="2625195"/>
                </a:lnTo>
                <a:lnTo>
                  <a:pt x="852154" y="2625195"/>
                </a:lnTo>
                <a:lnTo>
                  <a:pt x="843047" y="2623357"/>
                </a:lnTo>
                <a:lnTo>
                  <a:pt x="780517" y="2618996"/>
                </a:lnTo>
                <a:cubicBezTo>
                  <a:pt x="737569" y="2607489"/>
                  <a:pt x="699011" y="2579597"/>
                  <a:pt x="675023" y="2538048"/>
                </a:cubicBezTo>
                <a:lnTo>
                  <a:pt x="22751" y="1408280"/>
                </a:lnTo>
                <a:cubicBezTo>
                  <a:pt x="10757" y="1387506"/>
                  <a:pt x="3541" y="1365284"/>
                  <a:pt x="762" y="1342888"/>
                </a:cubicBezTo>
                <a:lnTo>
                  <a:pt x="2493" y="1318062"/>
                </a:lnTo>
                <a:lnTo>
                  <a:pt x="0" y="1282309"/>
                </a:lnTo>
                <a:cubicBezTo>
                  <a:pt x="2779" y="1259912"/>
                  <a:pt x="9995" y="1237690"/>
                  <a:pt x="21989" y="1216916"/>
                </a:cubicBezTo>
                <a:lnTo>
                  <a:pt x="674261" y="87148"/>
                </a:lnTo>
                <a:cubicBezTo>
                  <a:pt x="698249" y="45599"/>
                  <a:pt x="736807" y="17707"/>
                  <a:pt x="779755" y="6200"/>
                </a:cubicBezTo>
                <a:lnTo>
                  <a:pt x="843441" y="1759"/>
                </a:lnTo>
                <a:close/>
              </a:path>
            </a:pathLst>
          </a:custGeom>
          <a:gradFill>
            <a:gsLst>
              <a:gs pos="0">
                <a:srgbClr val="00ACD4">
                  <a:alpha val="80000"/>
                </a:srgbClr>
              </a:gs>
              <a:gs pos="100000">
                <a:srgbClr val="007EA1"/>
              </a:gs>
            </a:gsLst>
            <a:lin ang="5400000" scaled="0"/>
          </a:gra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8" name="Google Shape;18;p165"/>
          <p:cNvSpPr/>
          <p:nvPr/>
        </p:nvSpPr>
        <p:spPr>
          <a:xfrm rot="1800000">
            <a:off x="10951567" y="-1168600"/>
            <a:ext cx="4315447" cy="3765188"/>
          </a:xfrm>
          <a:custGeom>
            <a:avLst/>
            <a:gdLst/>
            <a:ahLst/>
            <a:cxnLst/>
            <a:rect l="l" t="t" r="r" b="b"/>
            <a:pathLst>
              <a:path w="3008851" h="2625195" extrusionOk="0">
                <a:moveTo>
                  <a:pt x="852154" y="0"/>
                </a:moveTo>
                <a:lnTo>
                  <a:pt x="2156698" y="0"/>
                </a:lnTo>
                <a:lnTo>
                  <a:pt x="2165412" y="1759"/>
                </a:lnTo>
                <a:lnTo>
                  <a:pt x="2229096" y="6200"/>
                </a:lnTo>
                <a:cubicBezTo>
                  <a:pt x="2272044" y="17707"/>
                  <a:pt x="2310602" y="45599"/>
                  <a:pt x="2334590" y="87148"/>
                </a:cubicBezTo>
                <a:lnTo>
                  <a:pt x="2986862" y="1216916"/>
                </a:lnTo>
                <a:cubicBezTo>
                  <a:pt x="2998856" y="1237690"/>
                  <a:pt x="3006072" y="1259912"/>
                  <a:pt x="3008851" y="1282309"/>
                </a:cubicBezTo>
                <a:lnTo>
                  <a:pt x="3006358" y="1318069"/>
                </a:lnTo>
                <a:lnTo>
                  <a:pt x="3008088" y="1342887"/>
                </a:lnTo>
                <a:cubicBezTo>
                  <a:pt x="3005309" y="1365283"/>
                  <a:pt x="2998093" y="1387505"/>
                  <a:pt x="2986099" y="1408279"/>
                </a:cubicBezTo>
                <a:lnTo>
                  <a:pt x="2333827" y="2538047"/>
                </a:lnTo>
                <a:cubicBezTo>
                  <a:pt x="2309839" y="2579596"/>
                  <a:pt x="2271281" y="2607488"/>
                  <a:pt x="2228333" y="2618996"/>
                </a:cubicBezTo>
                <a:lnTo>
                  <a:pt x="2165813" y="2623355"/>
                </a:lnTo>
                <a:lnTo>
                  <a:pt x="2156698" y="2625195"/>
                </a:lnTo>
                <a:lnTo>
                  <a:pt x="852154" y="2625195"/>
                </a:lnTo>
                <a:lnTo>
                  <a:pt x="843047" y="2623357"/>
                </a:lnTo>
                <a:lnTo>
                  <a:pt x="780517" y="2618996"/>
                </a:lnTo>
                <a:cubicBezTo>
                  <a:pt x="737569" y="2607489"/>
                  <a:pt x="699011" y="2579597"/>
                  <a:pt x="675023" y="2538048"/>
                </a:cubicBezTo>
                <a:lnTo>
                  <a:pt x="22751" y="1408280"/>
                </a:lnTo>
                <a:cubicBezTo>
                  <a:pt x="10757" y="1387506"/>
                  <a:pt x="3541" y="1365284"/>
                  <a:pt x="762" y="1342888"/>
                </a:cubicBezTo>
                <a:lnTo>
                  <a:pt x="2493" y="1318062"/>
                </a:lnTo>
                <a:lnTo>
                  <a:pt x="0" y="1282309"/>
                </a:lnTo>
                <a:cubicBezTo>
                  <a:pt x="2779" y="1259912"/>
                  <a:pt x="9995" y="1237690"/>
                  <a:pt x="21989" y="1216916"/>
                </a:cubicBezTo>
                <a:lnTo>
                  <a:pt x="674261" y="87148"/>
                </a:lnTo>
                <a:cubicBezTo>
                  <a:pt x="698249" y="45599"/>
                  <a:pt x="736807" y="17707"/>
                  <a:pt x="779755" y="6200"/>
                </a:cubicBezTo>
                <a:lnTo>
                  <a:pt x="843441" y="1759"/>
                </a:lnTo>
                <a:close/>
              </a:path>
            </a:pathLst>
          </a:custGeom>
          <a:gradFill>
            <a:gsLst>
              <a:gs pos="0">
                <a:srgbClr val="00ACD4"/>
              </a:gs>
              <a:gs pos="44000">
                <a:srgbClr val="0094C2"/>
              </a:gs>
              <a:gs pos="100000">
                <a:srgbClr val="007EA1"/>
              </a:gs>
            </a:gsLst>
            <a:lin ang="8100000" scaled="0"/>
          </a:gra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19" name="Google Shape;19;p165"/>
          <p:cNvSpPr/>
          <p:nvPr/>
        </p:nvSpPr>
        <p:spPr>
          <a:xfrm rot="1800000">
            <a:off x="9525896" y="2266535"/>
            <a:ext cx="3402774" cy="2968890"/>
          </a:xfrm>
          <a:custGeom>
            <a:avLst/>
            <a:gdLst/>
            <a:ahLst/>
            <a:cxnLst/>
            <a:rect l="l" t="t" r="r" b="b"/>
            <a:pathLst>
              <a:path w="3008851" h="2625195" extrusionOk="0">
                <a:moveTo>
                  <a:pt x="852154" y="0"/>
                </a:moveTo>
                <a:lnTo>
                  <a:pt x="2156698" y="0"/>
                </a:lnTo>
                <a:lnTo>
                  <a:pt x="2165412" y="1759"/>
                </a:lnTo>
                <a:lnTo>
                  <a:pt x="2229096" y="6200"/>
                </a:lnTo>
                <a:cubicBezTo>
                  <a:pt x="2272044" y="17707"/>
                  <a:pt x="2310602" y="45599"/>
                  <a:pt x="2334590" y="87148"/>
                </a:cubicBezTo>
                <a:lnTo>
                  <a:pt x="2986862" y="1216916"/>
                </a:lnTo>
                <a:cubicBezTo>
                  <a:pt x="2998856" y="1237690"/>
                  <a:pt x="3006072" y="1259912"/>
                  <a:pt x="3008851" y="1282309"/>
                </a:cubicBezTo>
                <a:lnTo>
                  <a:pt x="3006358" y="1318069"/>
                </a:lnTo>
                <a:lnTo>
                  <a:pt x="3008088" y="1342887"/>
                </a:lnTo>
                <a:cubicBezTo>
                  <a:pt x="3005309" y="1365283"/>
                  <a:pt x="2998093" y="1387505"/>
                  <a:pt x="2986099" y="1408279"/>
                </a:cubicBezTo>
                <a:lnTo>
                  <a:pt x="2333827" y="2538047"/>
                </a:lnTo>
                <a:cubicBezTo>
                  <a:pt x="2309839" y="2579596"/>
                  <a:pt x="2271281" y="2607488"/>
                  <a:pt x="2228333" y="2618996"/>
                </a:cubicBezTo>
                <a:lnTo>
                  <a:pt x="2165813" y="2623355"/>
                </a:lnTo>
                <a:lnTo>
                  <a:pt x="2156698" y="2625195"/>
                </a:lnTo>
                <a:lnTo>
                  <a:pt x="852154" y="2625195"/>
                </a:lnTo>
                <a:lnTo>
                  <a:pt x="843047" y="2623357"/>
                </a:lnTo>
                <a:lnTo>
                  <a:pt x="780517" y="2618996"/>
                </a:lnTo>
                <a:cubicBezTo>
                  <a:pt x="737569" y="2607489"/>
                  <a:pt x="699011" y="2579597"/>
                  <a:pt x="675023" y="2538048"/>
                </a:cubicBezTo>
                <a:lnTo>
                  <a:pt x="22751" y="1408280"/>
                </a:lnTo>
                <a:cubicBezTo>
                  <a:pt x="10757" y="1387506"/>
                  <a:pt x="3541" y="1365284"/>
                  <a:pt x="762" y="1342888"/>
                </a:cubicBezTo>
                <a:lnTo>
                  <a:pt x="2493" y="1318062"/>
                </a:lnTo>
                <a:lnTo>
                  <a:pt x="0" y="1282309"/>
                </a:lnTo>
                <a:cubicBezTo>
                  <a:pt x="2779" y="1259912"/>
                  <a:pt x="9995" y="1237690"/>
                  <a:pt x="21989" y="1216916"/>
                </a:cubicBezTo>
                <a:lnTo>
                  <a:pt x="674261" y="87148"/>
                </a:lnTo>
                <a:cubicBezTo>
                  <a:pt x="698249" y="45599"/>
                  <a:pt x="736807" y="17707"/>
                  <a:pt x="779755" y="6200"/>
                </a:cubicBezTo>
                <a:lnTo>
                  <a:pt x="843441" y="1759"/>
                </a:lnTo>
                <a:close/>
              </a:path>
            </a:pathLst>
          </a:custGeom>
          <a:gradFill>
            <a:gsLst>
              <a:gs pos="0">
                <a:srgbClr val="00ACD4"/>
              </a:gs>
              <a:gs pos="100000">
                <a:srgbClr val="007EA1"/>
              </a:gs>
            </a:gsLst>
            <a:lin ang="5400000" scaled="0"/>
          </a:gra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0" name="Google Shape;20;p165"/>
          <p:cNvSpPr/>
          <p:nvPr/>
        </p:nvSpPr>
        <p:spPr>
          <a:xfrm rot="1800000">
            <a:off x="7723612" y="2347854"/>
            <a:ext cx="1991515" cy="1737579"/>
          </a:xfrm>
          <a:custGeom>
            <a:avLst/>
            <a:gdLst/>
            <a:ahLst/>
            <a:cxnLst/>
            <a:rect l="l" t="t" r="r" b="b"/>
            <a:pathLst>
              <a:path w="3008851" h="2625195" extrusionOk="0">
                <a:moveTo>
                  <a:pt x="852154" y="0"/>
                </a:moveTo>
                <a:lnTo>
                  <a:pt x="2156698" y="0"/>
                </a:lnTo>
                <a:lnTo>
                  <a:pt x="2165412" y="1759"/>
                </a:lnTo>
                <a:lnTo>
                  <a:pt x="2229096" y="6200"/>
                </a:lnTo>
                <a:cubicBezTo>
                  <a:pt x="2272044" y="17707"/>
                  <a:pt x="2310602" y="45599"/>
                  <a:pt x="2334590" y="87148"/>
                </a:cubicBezTo>
                <a:lnTo>
                  <a:pt x="2986862" y="1216916"/>
                </a:lnTo>
                <a:cubicBezTo>
                  <a:pt x="2998856" y="1237690"/>
                  <a:pt x="3006072" y="1259912"/>
                  <a:pt x="3008851" y="1282309"/>
                </a:cubicBezTo>
                <a:lnTo>
                  <a:pt x="3006358" y="1318069"/>
                </a:lnTo>
                <a:lnTo>
                  <a:pt x="3008088" y="1342887"/>
                </a:lnTo>
                <a:cubicBezTo>
                  <a:pt x="3005309" y="1365283"/>
                  <a:pt x="2998093" y="1387505"/>
                  <a:pt x="2986099" y="1408279"/>
                </a:cubicBezTo>
                <a:lnTo>
                  <a:pt x="2333827" y="2538047"/>
                </a:lnTo>
                <a:cubicBezTo>
                  <a:pt x="2309839" y="2579596"/>
                  <a:pt x="2271281" y="2607488"/>
                  <a:pt x="2228333" y="2618996"/>
                </a:cubicBezTo>
                <a:lnTo>
                  <a:pt x="2165813" y="2623355"/>
                </a:lnTo>
                <a:lnTo>
                  <a:pt x="2156698" y="2625195"/>
                </a:lnTo>
                <a:lnTo>
                  <a:pt x="852154" y="2625195"/>
                </a:lnTo>
                <a:lnTo>
                  <a:pt x="843047" y="2623357"/>
                </a:lnTo>
                <a:lnTo>
                  <a:pt x="780517" y="2618996"/>
                </a:lnTo>
                <a:cubicBezTo>
                  <a:pt x="737569" y="2607489"/>
                  <a:pt x="699011" y="2579597"/>
                  <a:pt x="675023" y="2538048"/>
                </a:cubicBezTo>
                <a:lnTo>
                  <a:pt x="22751" y="1408280"/>
                </a:lnTo>
                <a:cubicBezTo>
                  <a:pt x="10757" y="1387506"/>
                  <a:pt x="3541" y="1365284"/>
                  <a:pt x="762" y="1342888"/>
                </a:cubicBezTo>
                <a:lnTo>
                  <a:pt x="2493" y="1318062"/>
                </a:lnTo>
                <a:lnTo>
                  <a:pt x="0" y="1282309"/>
                </a:lnTo>
                <a:cubicBezTo>
                  <a:pt x="2779" y="1259912"/>
                  <a:pt x="9995" y="1237690"/>
                  <a:pt x="21989" y="1216916"/>
                </a:cubicBezTo>
                <a:lnTo>
                  <a:pt x="674261" y="87148"/>
                </a:lnTo>
                <a:cubicBezTo>
                  <a:pt x="698249" y="45599"/>
                  <a:pt x="736807" y="17707"/>
                  <a:pt x="779755" y="6200"/>
                </a:cubicBezTo>
                <a:lnTo>
                  <a:pt x="843441" y="1759"/>
                </a:lnTo>
                <a:close/>
              </a:path>
            </a:pathLst>
          </a:custGeom>
          <a:gradFill>
            <a:gsLst>
              <a:gs pos="0">
                <a:srgbClr val="00ACD4"/>
              </a:gs>
              <a:gs pos="100000">
                <a:srgbClr val="007EA1"/>
              </a:gs>
            </a:gsLst>
            <a:lin ang="5400000" scaled="0"/>
          </a:gra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21" name="Google Shape;21;p165"/>
          <p:cNvPicPr preferRelativeResize="0"/>
          <p:nvPr/>
        </p:nvPicPr>
        <p:blipFill rotWithShape="1">
          <a:blip r:embed="rId2">
            <a:alphaModFix/>
          </a:blip>
          <a:srcRect/>
          <a:stretch/>
        </p:blipFill>
        <p:spPr>
          <a:xfrm>
            <a:off x="736282" y="1136392"/>
            <a:ext cx="4422683" cy="1808511"/>
          </a:xfrm>
          <a:prstGeom prst="rect">
            <a:avLst/>
          </a:prstGeom>
          <a:noFill/>
          <a:ln>
            <a:noFill/>
          </a:ln>
        </p:spPr>
      </p:pic>
      <p:sp>
        <p:nvSpPr>
          <p:cNvPr id="22" name="Google Shape;22;p165"/>
          <p:cNvSpPr/>
          <p:nvPr/>
        </p:nvSpPr>
        <p:spPr>
          <a:xfrm rot="-1846738">
            <a:off x="8205557" y="202185"/>
            <a:ext cx="2933201" cy="2559190"/>
          </a:xfrm>
          <a:custGeom>
            <a:avLst/>
            <a:gdLst/>
            <a:ahLst/>
            <a:cxnLst/>
            <a:rect l="l" t="t" r="r" b="b"/>
            <a:pathLst>
              <a:path w="3063928" h="2673248" extrusionOk="0">
                <a:moveTo>
                  <a:pt x="2286869" y="59482"/>
                </a:moveTo>
                <a:cubicBezTo>
                  <a:pt x="2269310" y="46215"/>
                  <a:pt x="2249439" y="36610"/>
                  <a:pt x="2228499" y="30998"/>
                </a:cubicBezTo>
                <a:lnTo>
                  <a:pt x="2179751" y="27599"/>
                </a:lnTo>
                <a:lnTo>
                  <a:pt x="2163775" y="24374"/>
                </a:lnTo>
                <a:lnTo>
                  <a:pt x="900157" y="24374"/>
                </a:lnTo>
                <a:lnTo>
                  <a:pt x="884179" y="27600"/>
                </a:lnTo>
                <a:lnTo>
                  <a:pt x="835432" y="30998"/>
                </a:lnTo>
                <a:cubicBezTo>
                  <a:pt x="793550" y="42221"/>
                  <a:pt x="755950" y="69420"/>
                  <a:pt x="732557" y="109938"/>
                </a:cubicBezTo>
                <a:lnTo>
                  <a:pt x="76190" y="1246797"/>
                </a:lnTo>
                <a:cubicBezTo>
                  <a:pt x="64494" y="1267054"/>
                  <a:pt x="57457" y="1288725"/>
                  <a:pt x="54747" y="1310565"/>
                </a:cubicBezTo>
                <a:lnTo>
                  <a:pt x="56936" y="1341953"/>
                </a:lnTo>
                <a:lnTo>
                  <a:pt x="55490" y="1362682"/>
                </a:lnTo>
                <a:lnTo>
                  <a:pt x="59137" y="1373529"/>
                </a:lnTo>
                <a:lnTo>
                  <a:pt x="59265" y="1375358"/>
                </a:lnTo>
                <a:lnTo>
                  <a:pt x="60833" y="1378571"/>
                </a:lnTo>
                <a:lnTo>
                  <a:pt x="76933" y="1426451"/>
                </a:lnTo>
                <a:lnTo>
                  <a:pt x="733300" y="2563311"/>
                </a:lnTo>
                <a:cubicBezTo>
                  <a:pt x="756693" y="2603829"/>
                  <a:pt x="794293" y="2631028"/>
                  <a:pt x="836174" y="2642250"/>
                </a:cubicBezTo>
                <a:lnTo>
                  <a:pt x="883802" y="2645571"/>
                </a:lnTo>
                <a:lnTo>
                  <a:pt x="900156" y="2648873"/>
                </a:lnTo>
                <a:lnTo>
                  <a:pt x="2163774" y="2648873"/>
                </a:lnTo>
                <a:lnTo>
                  <a:pt x="2175565" y="2646492"/>
                </a:lnTo>
                <a:lnTo>
                  <a:pt x="2211867" y="2645703"/>
                </a:lnTo>
                <a:cubicBezTo>
                  <a:pt x="2260014" y="2637619"/>
                  <a:pt x="2304312" y="2608892"/>
                  <a:pt x="2330629" y="2563310"/>
                </a:cubicBezTo>
                <a:lnTo>
                  <a:pt x="2986995" y="1426452"/>
                </a:lnTo>
                <a:lnTo>
                  <a:pt x="3003092" y="1378582"/>
                </a:lnTo>
                <a:lnTo>
                  <a:pt x="3004665" y="1375359"/>
                </a:lnTo>
                <a:lnTo>
                  <a:pt x="3004793" y="1373525"/>
                </a:lnTo>
                <a:lnTo>
                  <a:pt x="3008439" y="1362683"/>
                </a:lnTo>
                <a:lnTo>
                  <a:pt x="3006994" y="1341960"/>
                </a:lnTo>
                <a:lnTo>
                  <a:pt x="3009182" y="1310566"/>
                </a:lnTo>
                <a:cubicBezTo>
                  <a:pt x="3006473" y="1288727"/>
                  <a:pt x="2999436" y="1267056"/>
                  <a:pt x="2987739" y="1246798"/>
                </a:cubicBezTo>
                <a:lnTo>
                  <a:pt x="2331373" y="109937"/>
                </a:lnTo>
                <a:cubicBezTo>
                  <a:pt x="2319677" y="89679"/>
                  <a:pt x="2304429" y="72750"/>
                  <a:pt x="2286869" y="59482"/>
                </a:cubicBezTo>
                <a:close/>
                <a:moveTo>
                  <a:pt x="2330853" y="36057"/>
                </a:moveTo>
                <a:cubicBezTo>
                  <a:pt x="2349188" y="49911"/>
                  <a:pt x="2365111" y="67589"/>
                  <a:pt x="2377325" y="88743"/>
                </a:cubicBezTo>
                <a:lnTo>
                  <a:pt x="3041537" y="1239192"/>
                </a:lnTo>
                <a:cubicBezTo>
                  <a:pt x="3053750" y="1260347"/>
                  <a:pt x="3061098" y="1282975"/>
                  <a:pt x="3063928" y="1305781"/>
                </a:cubicBezTo>
                <a:lnTo>
                  <a:pt x="3061389" y="1342199"/>
                </a:lnTo>
                <a:lnTo>
                  <a:pt x="3063151" y="1367468"/>
                </a:lnTo>
                <a:cubicBezTo>
                  <a:pt x="3060321" y="1390274"/>
                  <a:pt x="3052973" y="1412902"/>
                  <a:pt x="3040759" y="1434056"/>
                </a:cubicBezTo>
                <a:lnTo>
                  <a:pt x="2376547" y="2584506"/>
                </a:lnTo>
                <a:cubicBezTo>
                  <a:pt x="2352120" y="2626815"/>
                  <a:pt x="2312857" y="2655217"/>
                  <a:pt x="2269122" y="2666935"/>
                </a:cubicBezTo>
                <a:lnTo>
                  <a:pt x="2205456" y="2671375"/>
                </a:lnTo>
                <a:lnTo>
                  <a:pt x="2196177" y="2673248"/>
                </a:lnTo>
                <a:lnTo>
                  <a:pt x="867753" y="2673248"/>
                </a:lnTo>
                <a:lnTo>
                  <a:pt x="858484" y="2671377"/>
                </a:lnTo>
                <a:lnTo>
                  <a:pt x="794805" y="2666936"/>
                </a:lnTo>
                <a:cubicBezTo>
                  <a:pt x="751071" y="2655218"/>
                  <a:pt x="711808" y="2626816"/>
                  <a:pt x="687380" y="2584507"/>
                </a:cubicBezTo>
                <a:lnTo>
                  <a:pt x="23169" y="1434058"/>
                </a:lnTo>
                <a:cubicBezTo>
                  <a:pt x="10955" y="1412903"/>
                  <a:pt x="3607" y="1390275"/>
                  <a:pt x="777" y="1367468"/>
                </a:cubicBezTo>
                <a:lnTo>
                  <a:pt x="2540" y="1342193"/>
                </a:lnTo>
                <a:lnTo>
                  <a:pt x="0" y="1305781"/>
                </a:lnTo>
                <a:cubicBezTo>
                  <a:pt x="2830" y="1282975"/>
                  <a:pt x="10179" y="1260346"/>
                  <a:pt x="22392" y="1239192"/>
                </a:cubicBezTo>
                <a:lnTo>
                  <a:pt x="686604" y="88743"/>
                </a:lnTo>
                <a:cubicBezTo>
                  <a:pt x="711031" y="46434"/>
                  <a:pt x="750295" y="18032"/>
                  <a:pt x="794029" y="6313"/>
                </a:cubicBezTo>
                <a:lnTo>
                  <a:pt x="858882" y="1791"/>
                </a:lnTo>
                <a:lnTo>
                  <a:pt x="867753" y="0"/>
                </a:lnTo>
                <a:lnTo>
                  <a:pt x="2196177" y="0"/>
                </a:lnTo>
                <a:lnTo>
                  <a:pt x="2205052" y="1792"/>
                </a:lnTo>
                <a:lnTo>
                  <a:pt x="2269900" y="6314"/>
                </a:lnTo>
                <a:cubicBezTo>
                  <a:pt x="2291767" y="12173"/>
                  <a:pt x="2312517" y="22203"/>
                  <a:pt x="2330853" y="36057"/>
                </a:cubicBezTo>
                <a:close/>
              </a:path>
            </a:pathLst>
          </a:custGeom>
          <a:solidFill>
            <a:srgbClr val="78797D">
              <a:alpha val="1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3" name="Google Shape;23;p165"/>
          <p:cNvSpPr/>
          <p:nvPr/>
        </p:nvSpPr>
        <p:spPr>
          <a:xfrm rot="-1846738">
            <a:off x="7382747" y="2597472"/>
            <a:ext cx="1781899" cy="1554690"/>
          </a:xfrm>
          <a:custGeom>
            <a:avLst/>
            <a:gdLst/>
            <a:ahLst/>
            <a:cxnLst/>
            <a:rect l="l" t="t" r="r" b="b"/>
            <a:pathLst>
              <a:path w="3063928" h="2673248" extrusionOk="0">
                <a:moveTo>
                  <a:pt x="2286869" y="59482"/>
                </a:moveTo>
                <a:cubicBezTo>
                  <a:pt x="2269310" y="46215"/>
                  <a:pt x="2249439" y="36610"/>
                  <a:pt x="2228499" y="30998"/>
                </a:cubicBezTo>
                <a:lnTo>
                  <a:pt x="2179751" y="27599"/>
                </a:lnTo>
                <a:lnTo>
                  <a:pt x="2163775" y="24374"/>
                </a:lnTo>
                <a:lnTo>
                  <a:pt x="900157" y="24374"/>
                </a:lnTo>
                <a:lnTo>
                  <a:pt x="884179" y="27600"/>
                </a:lnTo>
                <a:lnTo>
                  <a:pt x="835432" y="30998"/>
                </a:lnTo>
                <a:cubicBezTo>
                  <a:pt x="793550" y="42221"/>
                  <a:pt x="755950" y="69420"/>
                  <a:pt x="732557" y="109938"/>
                </a:cubicBezTo>
                <a:lnTo>
                  <a:pt x="76190" y="1246797"/>
                </a:lnTo>
                <a:cubicBezTo>
                  <a:pt x="64494" y="1267054"/>
                  <a:pt x="57457" y="1288725"/>
                  <a:pt x="54747" y="1310565"/>
                </a:cubicBezTo>
                <a:lnTo>
                  <a:pt x="56936" y="1341953"/>
                </a:lnTo>
                <a:lnTo>
                  <a:pt x="55490" y="1362682"/>
                </a:lnTo>
                <a:lnTo>
                  <a:pt x="59137" y="1373529"/>
                </a:lnTo>
                <a:lnTo>
                  <a:pt x="59265" y="1375358"/>
                </a:lnTo>
                <a:lnTo>
                  <a:pt x="60833" y="1378571"/>
                </a:lnTo>
                <a:lnTo>
                  <a:pt x="76933" y="1426451"/>
                </a:lnTo>
                <a:lnTo>
                  <a:pt x="733300" y="2563311"/>
                </a:lnTo>
                <a:cubicBezTo>
                  <a:pt x="756693" y="2603829"/>
                  <a:pt x="794293" y="2631028"/>
                  <a:pt x="836174" y="2642250"/>
                </a:cubicBezTo>
                <a:lnTo>
                  <a:pt x="883802" y="2645571"/>
                </a:lnTo>
                <a:lnTo>
                  <a:pt x="900156" y="2648873"/>
                </a:lnTo>
                <a:lnTo>
                  <a:pt x="2163774" y="2648873"/>
                </a:lnTo>
                <a:lnTo>
                  <a:pt x="2175565" y="2646492"/>
                </a:lnTo>
                <a:lnTo>
                  <a:pt x="2211867" y="2645703"/>
                </a:lnTo>
                <a:cubicBezTo>
                  <a:pt x="2260014" y="2637619"/>
                  <a:pt x="2304312" y="2608892"/>
                  <a:pt x="2330629" y="2563310"/>
                </a:cubicBezTo>
                <a:lnTo>
                  <a:pt x="2986995" y="1426452"/>
                </a:lnTo>
                <a:lnTo>
                  <a:pt x="3003092" y="1378582"/>
                </a:lnTo>
                <a:lnTo>
                  <a:pt x="3004665" y="1375359"/>
                </a:lnTo>
                <a:lnTo>
                  <a:pt x="3004793" y="1373525"/>
                </a:lnTo>
                <a:lnTo>
                  <a:pt x="3008439" y="1362683"/>
                </a:lnTo>
                <a:lnTo>
                  <a:pt x="3006994" y="1341960"/>
                </a:lnTo>
                <a:lnTo>
                  <a:pt x="3009182" y="1310566"/>
                </a:lnTo>
                <a:cubicBezTo>
                  <a:pt x="3006473" y="1288727"/>
                  <a:pt x="2999436" y="1267056"/>
                  <a:pt x="2987739" y="1246798"/>
                </a:cubicBezTo>
                <a:lnTo>
                  <a:pt x="2331373" y="109937"/>
                </a:lnTo>
                <a:cubicBezTo>
                  <a:pt x="2319677" y="89679"/>
                  <a:pt x="2304429" y="72750"/>
                  <a:pt x="2286869" y="59482"/>
                </a:cubicBezTo>
                <a:close/>
                <a:moveTo>
                  <a:pt x="2330853" y="36057"/>
                </a:moveTo>
                <a:cubicBezTo>
                  <a:pt x="2349188" y="49911"/>
                  <a:pt x="2365111" y="67589"/>
                  <a:pt x="2377325" y="88743"/>
                </a:cubicBezTo>
                <a:lnTo>
                  <a:pt x="3041537" y="1239192"/>
                </a:lnTo>
                <a:cubicBezTo>
                  <a:pt x="3053750" y="1260347"/>
                  <a:pt x="3061098" y="1282975"/>
                  <a:pt x="3063928" y="1305781"/>
                </a:cubicBezTo>
                <a:lnTo>
                  <a:pt x="3061389" y="1342199"/>
                </a:lnTo>
                <a:lnTo>
                  <a:pt x="3063151" y="1367468"/>
                </a:lnTo>
                <a:cubicBezTo>
                  <a:pt x="3060321" y="1390274"/>
                  <a:pt x="3052973" y="1412902"/>
                  <a:pt x="3040759" y="1434056"/>
                </a:cubicBezTo>
                <a:lnTo>
                  <a:pt x="2376547" y="2584506"/>
                </a:lnTo>
                <a:cubicBezTo>
                  <a:pt x="2352120" y="2626815"/>
                  <a:pt x="2312857" y="2655217"/>
                  <a:pt x="2269122" y="2666935"/>
                </a:cubicBezTo>
                <a:lnTo>
                  <a:pt x="2205456" y="2671375"/>
                </a:lnTo>
                <a:lnTo>
                  <a:pt x="2196177" y="2673248"/>
                </a:lnTo>
                <a:lnTo>
                  <a:pt x="867753" y="2673248"/>
                </a:lnTo>
                <a:lnTo>
                  <a:pt x="858484" y="2671377"/>
                </a:lnTo>
                <a:lnTo>
                  <a:pt x="794805" y="2666936"/>
                </a:lnTo>
                <a:cubicBezTo>
                  <a:pt x="751071" y="2655218"/>
                  <a:pt x="711808" y="2626816"/>
                  <a:pt x="687380" y="2584507"/>
                </a:cubicBezTo>
                <a:lnTo>
                  <a:pt x="23169" y="1434058"/>
                </a:lnTo>
                <a:cubicBezTo>
                  <a:pt x="10955" y="1412903"/>
                  <a:pt x="3607" y="1390275"/>
                  <a:pt x="777" y="1367468"/>
                </a:cubicBezTo>
                <a:lnTo>
                  <a:pt x="2540" y="1342193"/>
                </a:lnTo>
                <a:lnTo>
                  <a:pt x="0" y="1305781"/>
                </a:lnTo>
                <a:cubicBezTo>
                  <a:pt x="2830" y="1282975"/>
                  <a:pt x="10179" y="1260346"/>
                  <a:pt x="22392" y="1239192"/>
                </a:cubicBezTo>
                <a:lnTo>
                  <a:pt x="686604" y="88743"/>
                </a:lnTo>
                <a:cubicBezTo>
                  <a:pt x="711031" y="46434"/>
                  <a:pt x="750295" y="18032"/>
                  <a:pt x="794029" y="6313"/>
                </a:cubicBezTo>
                <a:lnTo>
                  <a:pt x="858882" y="1791"/>
                </a:lnTo>
                <a:lnTo>
                  <a:pt x="867753" y="0"/>
                </a:lnTo>
                <a:lnTo>
                  <a:pt x="2196177" y="0"/>
                </a:lnTo>
                <a:lnTo>
                  <a:pt x="2205052" y="1792"/>
                </a:lnTo>
                <a:lnTo>
                  <a:pt x="2269900" y="6314"/>
                </a:lnTo>
                <a:cubicBezTo>
                  <a:pt x="2291767" y="12173"/>
                  <a:pt x="2312517" y="22203"/>
                  <a:pt x="2330853" y="36057"/>
                </a:cubicBezTo>
                <a:close/>
              </a:path>
            </a:pathLst>
          </a:custGeom>
          <a:solidFill>
            <a:srgbClr val="78797D">
              <a:alpha val="1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4" name="Google Shape;24;p165"/>
          <p:cNvSpPr/>
          <p:nvPr/>
        </p:nvSpPr>
        <p:spPr>
          <a:xfrm rot="-1846738">
            <a:off x="9170389" y="2741127"/>
            <a:ext cx="3191475" cy="2784532"/>
          </a:xfrm>
          <a:custGeom>
            <a:avLst/>
            <a:gdLst/>
            <a:ahLst/>
            <a:cxnLst/>
            <a:rect l="l" t="t" r="r" b="b"/>
            <a:pathLst>
              <a:path w="3063928" h="2673248" extrusionOk="0">
                <a:moveTo>
                  <a:pt x="2286869" y="59482"/>
                </a:moveTo>
                <a:cubicBezTo>
                  <a:pt x="2269310" y="46215"/>
                  <a:pt x="2249439" y="36610"/>
                  <a:pt x="2228499" y="30998"/>
                </a:cubicBezTo>
                <a:lnTo>
                  <a:pt x="2179751" y="27599"/>
                </a:lnTo>
                <a:lnTo>
                  <a:pt x="2163775" y="24374"/>
                </a:lnTo>
                <a:lnTo>
                  <a:pt x="900157" y="24374"/>
                </a:lnTo>
                <a:lnTo>
                  <a:pt x="884179" y="27600"/>
                </a:lnTo>
                <a:lnTo>
                  <a:pt x="835432" y="30998"/>
                </a:lnTo>
                <a:cubicBezTo>
                  <a:pt x="793550" y="42221"/>
                  <a:pt x="755950" y="69420"/>
                  <a:pt x="732557" y="109938"/>
                </a:cubicBezTo>
                <a:lnTo>
                  <a:pt x="76190" y="1246797"/>
                </a:lnTo>
                <a:cubicBezTo>
                  <a:pt x="64494" y="1267054"/>
                  <a:pt x="57457" y="1288725"/>
                  <a:pt x="54747" y="1310565"/>
                </a:cubicBezTo>
                <a:lnTo>
                  <a:pt x="56936" y="1341953"/>
                </a:lnTo>
                <a:lnTo>
                  <a:pt x="55490" y="1362682"/>
                </a:lnTo>
                <a:lnTo>
                  <a:pt x="59137" y="1373529"/>
                </a:lnTo>
                <a:lnTo>
                  <a:pt x="59265" y="1375358"/>
                </a:lnTo>
                <a:lnTo>
                  <a:pt x="60833" y="1378571"/>
                </a:lnTo>
                <a:lnTo>
                  <a:pt x="76933" y="1426451"/>
                </a:lnTo>
                <a:lnTo>
                  <a:pt x="733300" y="2563311"/>
                </a:lnTo>
                <a:cubicBezTo>
                  <a:pt x="756693" y="2603829"/>
                  <a:pt x="794293" y="2631028"/>
                  <a:pt x="836174" y="2642250"/>
                </a:cubicBezTo>
                <a:lnTo>
                  <a:pt x="883802" y="2645571"/>
                </a:lnTo>
                <a:lnTo>
                  <a:pt x="900156" y="2648873"/>
                </a:lnTo>
                <a:lnTo>
                  <a:pt x="2163774" y="2648873"/>
                </a:lnTo>
                <a:lnTo>
                  <a:pt x="2175565" y="2646492"/>
                </a:lnTo>
                <a:lnTo>
                  <a:pt x="2211867" y="2645703"/>
                </a:lnTo>
                <a:cubicBezTo>
                  <a:pt x="2260014" y="2637619"/>
                  <a:pt x="2304312" y="2608892"/>
                  <a:pt x="2330629" y="2563310"/>
                </a:cubicBezTo>
                <a:lnTo>
                  <a:pt x="2986995" y="1426452"/>
                </a:lnTo>
                <a:lnTo>
                  <a:pt x="3003092" y="1378582"/>
                </a:lnTo>
                <a:lnTo>
                  <a:pt x="3004665" y="1375359"/>
                </a:lnTo>
                <a:lnTo>
                  <a:pt x="3004793" y="1373525"/>
                </a:lnTo>
                <a:lnTo>
                  <a:pt x="3008439" y="1362683"/>
                </a:lnTo>
                <a:lnTo>
                  <a:pt x="3006994" y="1341960"/>
                </a:lnTo>
                <a:lnTo>
                  <a:pt x="3009182" y="1310566"/>
                </a:lnTo>
                <a:cubicBezTo>
                  <a:pt x="3006473" y="1288727"/>
                  <a:pt x="2999436" y="1267056"/>
                  <a:pt x="2987739" y="1246798"/>
                </a:cubicBezTo>
                <a:lnTo>
                  <a:pt x="2331373" y="109937"/>
                </a:lnTo>
                <a:cubicBezTo>
                  <a:pt x="2319677" y="89679"/>
                  <a:pt x="2304429" y="72750"/>
                  <a:pt x="2286869" y="59482"/>
                </a:cubicBezTo>
                <a:close/>
                <a:moveTo>
                  <a:pt x="2330853" y="36057"/>
                </a:moveTo>
                <a:cubicBezTo>
                  <a:pt x="2349188" y="49911"/>
                  <a:pt x="2365111" y="67589"/>
                  <a:pt x="2377325" y="88743"/>
                </a:cubicBezTo>
                <a:lnTo>
                  <a:pt x="3041537" y="1239192"/>
                </a:lnTo>
                <a:cubicBezTo>
                  <a:pt x="3053750" y="1260347"/>
                  <a:pt x="3061098" y="1282975"/>
                  <a:pt x="3063928" y="1305781"/>
                </a:cubicBezTo>
                <a:lnTo>
                  <a:pt x="3061389" y="1342199"/>
                </a:lnTo>
                <a:lnTo>
                  <a:pt x="3063151" y="1367468"/>
                </a:lnTo>
                <a:cubicBezTo>
                  <a:pt x="3060321" y="1390274"/>
                  <a:pt x="3052973" y="1412902"/>
                  <a:pt x="3040759" y="1434056"/>
                </a:cubicBezTo>
                <a:lnTo>
                  <a:pt x="2376547" y="2584506"/>
                </a:lnTo>
                <a:cubicBezTo>
                  <a:pt x="2352120" y="2626815"/>
                  <a:pt x="2312857" y="2655217"/>
                  <a:pt x="2269122" y="2666935"/>
                </a:cubicBezTo>
                <a:lnTo>
                  <a:pt x="2205456" y="2671375"/>
                </a:lnTo>
                <a:lnTo>
                  <a:pt x="2196177" y="2673248"/>
                </a:lnTo>
                <a:lnTo>
                  <a:pt x="867753" y="2673248"/>
                </a:lnTo>
                <a:lnTo>
                  <a:pt x="858484" y="2671377"/>
                </a:lnTo>
                <a:lnTo>
                  <a:pt x="794805" y="2666936"/>
                </a:lnTo>
                <a:cubicBezTo>
                  <a:pt x="751071" y="2655218"/>
                  <a:pt x="711808" y="2626816"/>
                  <a:pt x="687380" y="2584507"/>
                </a:cubicBezTo>
                <a:lnTo>
                  <a:pt x="23169" y="1434058"/>
                </a:lnTo>
                <a:cubicBezTo>
                  <a:pt x="10955" y="1412903"/>
                  <a:pt x="3607" y="1390275"/>
                  <a:pt x="777" y="1367468"/>
                </a:cubicBezTo>
                <a:lnTo>
                  <a:pt x="2540" y="1342193"/>
                </a:lnTo>
                <a:lnTo>
                  <a:pt x="0" y="1305781"/>
                </a:lnTo>
                <a:cubicBezTo>
                  <a:pt x="2830" y="1282975"/>
                  <a:pt x="10179" y="1260346"/>
                  <a:pt x="22392" y="1239192"/>
                </a:cubicBezTo>
                <a:lnTo>
                  <a:pt x="686604" y="88743"/>
                </a:lnTo>
                <a:cubicBezTo>
                  <a:pt x="711031" y="46434"/>
                  <a:pt x="750295" y="18032"/>
                  <a:pt x="794029" y="6313"/>
                </a:cubicBezTo>
                <a:lnTo>
                  <a:pt x="858882" y="1791"/>
                </a:lnTo>
                <a:lnTo>
                  <a:pt x="867753" y="0"/>
                </a:lnTo>
                <a:lnTo>
                  <a:pt x="2196177" y="0"/>
                </a:lnTo>
                <a:lnTo>
                  <a:pt x="2205052" y="1792"/>
                </a:lnTo>
                <a:lnTo>
                  <a:pt x="2269900" y="6314"/>
                </a:lnTo>
                <a:cubicBezTo>
                  <a:pt x="2291767" y="12173"/>
                  <a:pt x="2312517" y="22203"/>
                  <a:pt x="2330853" y="36057"/>
                </a:cubicBezTo>
                <a:close/>
              </a:path>
            </a:pathLst>
          </a:custGeom>
          <a:solidFill>
            <a:srgbClr val="78797D">
              <a:alpha val="1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
        <p:nvSpPr>
          <p:cNvPr id="25" name="Google Shape;25;p165"/>
          <p:cNvSpPr/>
          <p:nvPr/>
        </p:nvSpPr>
        <p:spPr>
          <a:xfrm rot="-1800000">
            <a:off x="10862096" y="-1109497"/>
            <a:ext cx="4117668" cy="3873170"/>
          </a:xfrm>
          <a:custGeom>
            <a:avLst/>
            <a:gdLst/>
            <a:ahLst/>
            <a:cxnLst/>
            <a:rect l="l" t="t" r="r" b="b"/>
            <a:pathLst>
              <a:path w="3063928" h="2673248" extrusionOk="0">
                <a:moveTo>
                  <a:pt x="2286869" y="59482"/>
                </a:moveTo>
                <a:cubicBezTo>
                  <a:pt x="2269310" y="46215"/>
                  <a:pt x="2249439" y="36610"/>
                  <a:pt x="2228499" y="30998"/>
                </a:cubicBezTo>
                <a:lnTo>
                  <a:pt x="2179751" y="27599"/>
                </a:lnTo>
                <a:lnTo>
                  <a:pt x="2163775" y="24374"/>
                </a:lnTo>
                <a:lnTo>
                  <a:pt x="900157" y="24374"/>
                </a:lnTo>
                <a:lnTo>
                  <a:pt x="884179" y="27600"/>
                </a:lnTo>
                <a:lnTo>
                  <a:pt x="835432" y="30998"/>
                </a:lnTo>
                <a:cubicBezTo>
                  <a:pt x="793550" y="42221"/>
                  <a:pt x="755950" y="69420"/>
                  <a:pt x="732557" y="109938"/>
                </a:cubicBezTo>
                <a:lnTo>
                  <a:pt x="76190" y="1246797"/>
                </a:lnTo>
                <a:cubicBezTo>
                  <a:pt x="64494" y="1267054"/>
                  <a:pt x="57457" y="1288725"/>
                  <a:pt x="54747" y="1310565"/>
                </a:cubicBezTo>
                <a:lnTo>
                  <a:pt x="56936" y="1341953"/>
                </a:lnTo>
                <a:lnTo>
                  <a:pt x="55490" y="1362682"/>
                </a:lnTo>
                <a:lnTo>
                  <a:pt x="59137" y="1373529"/>
                </a:lnTo>
                <a:lnTo>
                  <a:pt x="59265" y="1375358"/>
                </a:lnTo>
                <a:lnTo>
                  <a:pt x="60833" y="1378571"/>
                </a:lnTo>
                <a:lnTo>
                  <a:pt x="76933" y="1426451"/>
                </a:lnTo>
                <a:lnTo>
                  <a:pt x="733300" y="2563311"/>
                </a:lnTo>
                <a:cubicBezTo>
                  <a:pt x="756693" y="2603829"/>
                  <a:pt x="794293" y="2631028"/>
                  <a:pt x="836174" y="2642250"/>
                </a:cubicBezTo>
                <a:lnTo>
                  <a:pt x="883802" y="2645571"/>
                </a:lnTo>
                <a:lnTo>
                  <a:pt x="900156" y="2648873"/>
                </a:lnTo>
                <a:lnTo>
                  <a:pt x="2163774" y="2648873"/>
                </a:lnTo>
                <a:lnTo>
                  <a:pt x="2175565" y="2646492"/>
                </a:lnTo>
                <a:lnTo>
                  <a:pt x="2211867" y="2645703"/>
                </a:lnTo>
                <a:cubicBezTo>
                  <a:pt x="2260014" y="2637619"/>
                  <a:pt x="2304312" y="2608892"/>
                  <a:pt x="2330629" y="2563310"/>
                </a:cubicBezTo>
                <a:lnTo>
                  <a:pt x="2986995" y="1426452"/>
                </a:lnTo>
                <a:lnTo>
                  <a:pt x="3003092" y="1378582"/>
                </a:lnTo>
                <a:lnTo>
                  <a:pt x="3004665" y="1375359"/>
                </a:lnTo>
                <a:lnTo>
                  <a:pt x="3004793" y="1373525"/>
                </a:lnTo>
                <a:lnTo>
                  <a:pt x="3008439" y="1362683"/>
                </a:lnTo>
                <a:lnTo>
                  <a:pt x="3006994" y="1341960"/>
                </a:lnTo>
                <a:lnTo>
                  <a:pt x="3009182" y="1310566"/>
                </a:lnTo>
                <a:cubicBezTo>
                  <a:pt x="3006473" y="1288727"/>
                  <a:pt x="2999436" y="1267056"/>
                  <a:pt x="2987739" y="1246798"/>
                </a:cubicBezTo>
                <a:lnTo>
                  <a:pt x="2331373" y="109937"/>
                </a:lnTo>
                <a:cubicBezTo>
                  <a:pt x="2319677" y="89679"/>
                  <a:pt x="2304429" y="72750"/>
                  <a:pt x="2286869" y="59482"/>
                </a:cubicBezTo>
                <a:close/>
                <a:moveTo>
                  <a:pt x="2330853" y="36057"/>
                </a:moveTo>
                <a:cubicBezTo>
                  <a:pt x="2349188" y="49911"/>
                  <a:pt x="2365111" y="67589"/>
                  <a:pt x="2377325" y="88743"/>
                </a:cubicBezTo>
                <a:lnTo>
                  <a:pt x="3041537" y="1239192"/>
                </a:lnTo>
                <a:cubicBezTo>
                  <a:pt x="3053750" y="1260347"/>
                  <a:pt x="3061098" y="1282975"/>
                  <a:pt x="3063928" y="1305781"/>
                </a:cubicBezTo>
                <a:lnTo>
                  <a:pt x="3061389" y="1342199"/>
                </a:lnTo>
                <a:lnTo>
                  <a:pt x="3063151" y="1367468"/>
                </a:lnTo>
                <a:cubicBezTo>
                  <a:pt x="3060321" y="1390274"/>
                  <a:pt x="3052973" y="1412902"/>
                  <a:pt x="3040759" y="1434056"/>
                </a:cubicBezTo>
                <a:lnTo>
                  <a:pt x="2376547" y="2584506"/>
                </a:lnTo>
                <a:cubicBezTo>
                  <a:pt x="2352120" y="2626815"/>
                  <a:pt x="2312857" y="2655217"/>
                  <a:pt x="2269122" y="2666935"/>
                </a:cubicBezTo>
                <a:lnTo>
                  <a:pt x="2205456" y="2671375"/>
                </a:lnTo>
                <a:lnTo>
                  <a:pt x="2196177" y="2673248"/>
                </a:lnTo>
                <a:lnTo>
                  <a:pt x="867753" y="2673248"/>
                </a:lnTo>
                <a:lnTo>
                  <a:pt x="858484" y="2671377"/>
                </a:lnTo>
                <a:lnTo>
                  <a:pt x="794805" y="2666936"/>
                </a:lnTo>
                <a:cubicBezTo>
                  <a:pt x="751071" y="2655218"/>
                  <a:pt x="711808" y="2626816"/>
                  <a:pt x="687380" y="2584507"/>
                </a:cubicBezTo>
                <a:lnTo>
                  <a:pt x="23169" y="1434058"/>
                </a:lnTo>
                <a:cubicBezTo>
                  <a:pt x="10955" y="1412903"/>
                  <a:pt x="3607" y="1390275"/>
                  <a:pt x="777" y="1367468"/>
                </a:cubicBezTo>
                <a:lnTo>
                  <a:pt x="2540" y="1342193"/>
                </a:lnTo>
                <a:lnTo>
                  <a:pt x="0" y="1305781"/>
                </a:lnTo>
                <a:cubicBezTo>
                  <a:pt x="2830" y="1282975"/>
                  <a:pt x="10179" y="1260346"/>
                  <a:pt x="22392" y="1239192"/>
                </a:cubicBezTo>
                <a:lnTo>
                  <a:pt x="686604" y="88743"/>
                </a:lnTo>
                <a:cubicBezTo>
                  <a:pt x="711031" y="46434"/>
                  <a:pt x="750295" y="18032"/>
                  <a:pt x="794029" y="6313"/>
                </a:cubicBezTo>
                <a:lnTo>
                  <a:pt x="858882" y="1791"/>
                </a:lnTo>
                <a:lnTo>
                  <a:pt x="867753" y="0"/>
                </a:lnTo>
                <a:lnTo>
                  <a:pt x="2196177" y="0"/>
                </a:lnTo>
                <a:lnTo>
                  <a:pt x="2205052" y="1792"/>
                </a:lnTo>
                <a:lnTo>
                  <a:pt x="2269900" y="6314"/>
                </a:lnTo>
                <a:cubicBezTo>
                  <a:pt x="2291767" y="12173"/>
                  <a:pt x="2312517" y="22203"/>
                  <a:pt x="2330853" y="36057"/>
                </a:cubicBezTo>
                <a:close/>
              </a:path>
            </a:pathLst>
          </a:custGeom>
          <a:solidFill>
            <a:srgbClr val="78797D">
              <a:alpha val="14901"/>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jp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8.png"/><Relationship Id="rId7" Type="http://schemas.microsoft.com/office/2007/relationships/hdphoto" Target="../media/hdphoto1.wdp"/><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7.jpg"/></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9.png"/></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C5999D1-5FF8-2A4B-C7F1-95831F75970D}"/>
              </a:ext>
            </a:extLst>
          </p:cNvPr>
          <p:cNvSpPr txBox="1"/>
          <p:nvPr/>
        </p:nvSpPr>
        <p:spPr>
          <a:xfrm>
            <a:off x="508000" y="2062032"/>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CN" sz="3200" b="1" dirty="0">
                <a:solidFill>
                  <a:srgbClr val="FF0000"/>
                </a:solidFill>
              </a:rPr>
              <a:t> </a:t>
            </a:r>
            <a:r>
              <a:rPr lang="en-US" altLang="zh-TW" sz="3200" b="1" dirty="0">
                <a:solidFill>
                  <a:srgbClr val="FF0000"/>
                </a:solidFill>
              </a:rPr>
              <a:t>1&amp;2</a:t>
            </a:r>
            <a:r>
              <a:rPr lang="en-US" altLang="zh-CN" sz="3200" b="1" dirty="0">
                <a:solidFill>
                  <a:srgbClr val="FF0000"/>
                </a:solidFill>
              </a:rPr>
              <a:t> </a:t>
            </a:r>
            <a:endParaRPr lang="zh-TW" altLang="en-US" sz="3200" dirty="0">
              <a:solidFill>
                <a:srgbClr val="FF0000"/>
              </a:solidFill>
            </a:endParaRPr>
          </a:p>
        </p:txBody>
      </p:sp>
      <p:sp>
        <p:nvSpPr>
          <p:cNvPr id="7" name="文字方塊 6">
            <a:extLst>
              <a:ext uri="{FF2B5EF4-FFF2-40B4-BE49-F238E27FC236}">
                <a16:creationId xmlns:a16="http://schemas.microsoft.com/office/drawing/2014/main" id="{E24DC787-E76B-9D02-8E7B-98B0E2DA32BA}"/>
              </a:ext>
            </a:extLst>
          </p:cNvPr>
          <p:cNvSpPr txBox="1"/>
          <p:nvPr/>
        </p:nvSpPr>
        <p:spPr>
          <a:xfrm>
            <a:off x="508000" y="4320566"/>
            <a:ext cx="12242800" cy="1877437"/>
          </a:xfrm>
          <a:prstGeom prst="rect">
            <a:avLst/>
          </a:prstGeom>
          <a:noFill/>
        </p:spPr>
        <p:txBody>
          <a:bodyPr wrap="square" rtlCol="0">
            <a:spAutoFit/>
          </a:bodyPr>
          <a:lstStyle/>
          <a:p>
            <a:pPr marL="342900" indent="-342900">
              <a:buFont typeface="Wingdings" panose="05000000000000000000" pitchFamily="2" charset="2"/>
              <a:buChar char="Ø"/>
            </a:pPr>
            <a:r>
              <a:rPr lang="zh-TW" altLang="en-US" sz="2400" b="1" dirty="0">
                <a:solidFill>
                  <a:schemeClr val="tx1">
                    <a:lumMod val="65000"/>
                    <a:lumOff val="35000"/>
                  </a:schemeClr>
                </a:solidFill>
              </a:rPr>
              <a:t>工廠</a:t>
            </a:r>
            <a:r>
              <a:rPr lang="en-US" altLang="zh-TW" sz="2400" b="1" dirty="0">
                <a:solidFill>
                  <a:schemeClr val="tx1">
                    <a:lumMod val="65000"/>
                    <a:lumOff val="35000"/>
                  </a:schemeClr>
                </a:solidFill>
              </a:rPr>
              <a:t>AI</a:t>
            </a:r>
            <a:r>
              <a:rPr lang="zh-TW" altLang="en-US" sz="2400" b="1" dirty="0">
                <a:solidFill>
                  <a:schemeClr val="tx1">
                    <a:lumMod val="65000"/>
                    <a:lumOff val="35000"/>
                  </a:schemeClr>
                </a:solidFill>
              </a:rPr>
              <a:t>安全防護系統 </a:t>
            </a:r>
            <a:r>
              <a:rPr lang="en-US" altLang="zh-TW" sz="2400" b="1" dirty="0" err="1">
                <a:solidFill>
                  <a:schemeClr val="tx1">
                    <a:lumMod val="65000"/>
                    <a:lumOff val="35000"/>
                  </a:schemeClr>
                </a:solidFill>
              </a:rPr>
              <a:t>SamGuard</a:t>
            </a:r>
            <a:r>
              <a:rPr lang="en-US" altLang="zh-TW" sz="2400" b="1" dirty="0">
                <a:solidFill>
                  <a:schemeClr val="tx1">
                    <a:lumMod val="65000"/>
                    <a:lumOff val="35000"/>
                  </a:schemeClr>
                </a:solidFill>
              </a:rPr>
              <a:t> : </a:t>
            </a:r>
            <a:r>
              <a:rPr lang="zh-TW" altLang="en-US" sz="2400" b="1" dirty="0">
                <a:solidFill>
                  <a:schemeClr val="tx1">
                    <a:lumMod val="65000"/>
                    <a:lumOff val="35000"/>
                  </a:schemeClr>
                </a:solidFill>
              </a:rPr>
              <a:t>可拓展性</a:t>
            </a:r>
            <a:r>
              <a:rPr lang="en-US" altLang="zh-TW" sz="2400" b="1" dirty="0">
                <a:solidFill>
                  <a:schemeClr val="tx1">
                    <a:lumMod val="65000"/>
                    <a:lumOff val="35000"/>
                  </a:schemeClr>
                </a:solidFill>
              </a:rPr>
              <a:t>AI</a:t>
            </a:r>
            <a:r>
              <a:rPr lang="zh-TW" altLang="en-US" sz="2400" b="1" dirty="0">
                <a:solidFill>
                  <a:schemeClr val="tx1">
                    <a:lumMod val="65000"/>
                    <a:lumOff val="35000"/>
                  </a:schemeClr>
                </a:solidFill>
              </a:rPr>
              <a:t>演算法，有效提升工廠安全及永續發展</a:t>
            </a:r>
            <a:endParaRPr lang="en-US" altLang="zh-TW" sz="2400" b="1" dirty="0">
              <a:solidFill>
                <a:schemeClr val="tx1">
                  <a:lumMod val="65000"/>
                  <a:lumOff val="35000"/>
                </a:schemeClr>
              </a:solidFill>
            </a:endParaRPr>
          </a:p>
          <a:p>
            <a:pPr marL="342900" indent="-342900">
              <a:buFont typeface="Wingdings" panose="05000000000000000000" pitchFamily="2" charset="2"/>
              <a:buChar char="Ø"/>
            </a:pPr>
            <a:endParaRPr lang="en-US" altLang="zh-TW" sz="2400" b="1" dirty="0">
              <a:solidFill>
                <a:schemeClr val="tx1">
                  <a:lumMod val="65000"/>
                  <a:lumOff val="35000"/>
                </a:schemeClr>
              </a:solidFill>
            </a:endParaRPr>
          </a:p>
          <a:p>
            <a:pPr marL="342900" indent="-342900">
              <a:buFont typeface="Wingdings" panose="05000000000000000000" pitchFamily="2" charset="2"/>
              <a:buChar char="Ø"/>
            </a:pPr>
            <a:r>
              <a:rPr lang="en-US" sz="2400" b="1" dirty="0">
                <a:solidFill>
                  <a:schemeClr val="tx1">
                    <a:lumMod val="65000"/>
                    <a:lumOff val="35000"/>
                  </a:schemeClr>
                </a:solidFill>
              </a:rPr>
              <a:t>Factory AI Security Protection System </a:t>
            </a:r>
            <a:r>
              <a:rPr lang="en-US" sz="2400" b="1" dirty="0" err="1">
                <a:solidFill>
                  <a:schemeClr val="tx1">
                    <a:lumMod val="65000"/>
                    <a:lumOff val="35000"/>
                  </a:schemeClr>
                </a:solidFill>
              </a:rPr>
              <a:t>SamGuard</a:t>
            </a:r>
            <a:r>
              <a:rPr lang="en-US" sz="2400" b="1" dirty="0">
                <a:solidFill>
                  <a:schemeClr val="tx1">
                    <a:lumMod val="65000"/>
                    <a:lumOff val="35000"/>
                  </a:schemeClr>
                </a:solidFill>
              </a:rPr>
              <a:t>: Scalable AI algorithms that effectively enhance factory safety and sustainable development.</a:t>
            </a:r>
          </a:p>
          <a:p>
            <a:endParaRPr lang="en-US" altLang="zh-TW" sz="2000" b="1" dirty="0">
              <a:solidFill>
                <a:schemeClr val="tx1">
                  <a:lumMod val="65000"/>
                  <a:lumOff val="35000"/>
                </a:schemeClr>
              </a:solidFill>
            </a:endParaRPr>
          </a:p>
        </p:txBody>
      </p:sp>
      <p:sp>
        <p:nvSpPr>
          <p:cNvPr id="6" name="文字方塊 5">
            <a:extLst>
              <a:ext uri="{FF2B5EF4-FFF2-40B4-BE49-F238E27FC236}">
                <a16:creationId xmlns:a16="http://schemas.microsoft.com/office/drawing/2014/main" id="{D4DA0D05-0D68-715D-FD51-276E9C7C1FBE}"/>
              </a:ext>
            </a:extLst>
          </p:cNvPr>
          <p:cNvSpPr txBox="1"/>
          <p:nvPr/>
        </p:nvSpPr>
        <p:spPr>
          <a:xfrm>
            <a:off x="508000" y="2845829"/>
            <a:ext cx="8445500" cy="830997"/>
          </a:xfrm>
          <a:prstGeom prst="rect">
            <a:avLst/>
          </a:prstGeom>
          <a:noFill/>
        </p:spPr>
        <p:txBody>
          <a:bodyPr wrap="square" rtlCol="0">
            <a:spAutoFit/>
          </a:bodyPr>
          <a:lstStyle/>
          <a:p>
            <a:r>
              <a:rPr lang="zh-CN" altLang="en-US" sz="2400" b="1" dirty="0">
                <a:solidFill>
                  <a:schemeClr val="tx1">
                    <a:lumMod val="65000"/>
                    <a:lumOff val="35000"/>
                  </a:schemeClr>
                </a:solidFill>
              </a:rPr>
              <a:t>本次參展之亮點展品</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服務</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技術</a:t>
            </a:r>
            <a:endParaRPr lang="en-US" altLang="zh-CN" sz="2400" b="1" dirty="0">
              <a:solidFill>
                <a:schemeClr val="tx1">
                  <a:lumMod val="65000"/>
                  <a:lumOff val="35000"/>
                </a:schemeClr>
              </a:solidFill>
            </a:endParaRPr>
          </a:p>
          <a:p>
            <a:r>
              <a:rPr lang="en-US" altLang="zh-TW" sz="2400" b="1" dirty="0">
                <a:solidFill>
                  <a:schemeClr val="tx1">
                    <a:lumMod val="65000"/>
                    <a:lumOff val="35000"/>
                  </a:schemeClr>
                </a:solidFill>
              </a:rPr>
              <a:t>The highlights of this exhibition</a:t>
            </a:r>
            <a:r>
              <a:rPr lang="en-US" altLang="zh-TW" sz="1800" b="1" dirty="0">
                <a:solidFill>
                  <a:schemeClr val="tx1">
                    <a:lumMod val="65000"/>
                    <a:lumOff val="35000"/>
                  </a:schemeClr>
                </a:solidFill>
              </a:rPr>
              <a:t>(product, service or technology)</a:t>
            </a:r>
            <a:r>
              <a:rPr lang="en-US" altLang="zh-CN" sz="1800" b="1" dirty="0">
                <a:solidFill>
                  <a:schemeClr val="tx1">
                    <a:lumMod val="65000"/>
                    <a:lumOff val="35000"/>
                  </a:schemeClr>
                </a:solidFill>
              </a:rPr>
              <a:t> </a:t>
            </a:r>
            <a:endParaRPr lang="zh-TW" altLang="en-US" sz="2400" dirty="0">
              <a:solidFill>
                <a:schemeClr val="tx1">
                  <a:lumMod val="65000"/>
                  <a:lumOff val="35000"/>
                </a:schemeClr>
              </a:solidFill>
            </a:endParaRPr>
          </a:p>
        </p:txBody>
      </p:sp>
      <p:pic>
        <p:nvPicPr>
          <p:cNvPr id="16" name="Picture 15" descr="A black circle with white text&#10;&#10;Description automatically generated">
            <a:extLst>
              <a:ext uri="{FF2B5EF4-FFF2-40B4-BE49-F238E27FC236}">
                <a16:creationId xmlns:a16="http://schemas.microsoft.com/office/drawing/2014/main" id="{81F38B74-D360-BDC2-F6E2-7DD8DD46DE98}"/>
              </a:ext>
            </a:extLst>
          </p:cNvPr>
          <p:cNvPicPr>
            <a:picLocks noChangeAspect="1"/>
          </p:cNvPicPr>
          <p:nvPr/>
        </p:nvPicPr>
        <p:blipFill>
          <a:blip r:embed="rId2"/>
          <a:stretch>
            <a:fillRect/>
          </a:stretch>
        </p:blipFill>
        <p:spPr>
          <a:xfrm>
            <a:off x="6721475" y="431800"/>
            <a:ext cx="1783084" cy="1783084"/>
          </a:xfrm>
          <a:prstGeom prst="rect">
            <a:avLst/>
          </a:prstGeom>
        </p:spPr>
      </p:pic>
      <p:pic>
        <p:nvPicPr>
          <p:cNvPr id="10" name="Picture 9">
            <a:extLst>
              <a:ext uri="{FF2B5EF4-FFF2-40B4-BE49-F238E27FC236}">
                <a16:creationId xmlns:a16="http://schemas.microsoft.com/office/drawing/2014/main" id="{1B43369D-A18A-2F92-F5ED-EDF06438D615}"/>
              </a:ext>
            </a:extLst>
          </p:cNvPr>
          <p:cNvPicPr>
            <a:picLocks noChangeAspect="1"/>
          </p:cNvPicPr>
          <p:nvPr/>
        </p:nvPicPr>
        <p:blipFill>
          <a:blip r:embed="rId3"/>
          <a:stretch>
            <a:fillRect/>
          </a:stretch>
        </p:blipFill>
        <p:spPr>
          <a:xfrm>
            <a:off x="9408412" y="431800"/>
            <a:ext cx="3604508" cy="2808896"/>
          </a:xfrm>
          <a:prstGeom prst="rect">
            <a:avLst/>
          </a:prstGeom>
        </p:spPr>
      </p:pic>
      <p:grpSp>
        <p:nvGrpSpPr>
          <p:cNvPr id="8" name="群組 7">
            <a:extLst>
              <a:ext uri="{FF2B5EF4-FFF2-40B4-BE49-F238E27FC236}">
                <a16:creationId xmlns:a16="http://schemas.microsoft.com/office/drawing/2014/main" id="{A9492EDB-D76F-9C62-E1F3-A680D8590844}"/>
              </a:ext>
            </a:extLst>
          </p:cNvPr>
          <p:cNvGrpSpPr/>
          <p:nvPr/>
        </p:nvGrpSpPr>
        <p:grpSpPr>
          <a:xfrm>
            <a:off x="-177800" y="431800"/>
            <a:ext cx="5842000" cy="1308100"/>
            <a:chOff x="-177800" y="431800"/>
            <a:chExt cx="5842000" cy="1308100"/>
          </a:xfrm>
        </p:grpSpPr>
        <p:sp>
          <p:nvSpPr>
            <p:cNvPr id="9" name="矩形 8">
              <a:extLst>
                <a:ext uri="{FF2B5EF4-FFF2-40B4-BE49-F238E27FC236}">
                  <a16:creationId xmlns:a16="http://schemas.microsoft.com/office/drawing/2014/main" id="{2B89D313-7AD2-F29D-5F5F-BAF766A2317C}"/>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12" name="文字方塊 11">
              <a:extLst>
                <a:ext uri="{FF2B5EF4-FFF2-40B4-BE49-F238E27FC236}">
                  <a16:creationId xmlns:a16="http://schemas.microsoft.com/office/drawing/2014/main" id="{C0C1DEF7-3363-72BC-FB01-1BBE026FCDE7}"/>
                </a:ext>
              </a:extLst>
            </p:cNvPr>
            <p:cNvSpPr txBox="1"/>
            <p:nvPr/>
          </p:nvSpPr>
          <p:spPr>
            <a:xfrm>
              <a:off x="2159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Samson Controls Co., Ltd (Samson Taiwan)</a:t>
              </a:r>
              <a:endParaRPr lang="zh-TW" altLang="en-US" sz="2000" dirty="0">
                <a:solidFill>
                  <a:schemeClr val="bg1"/>
                </a:solidFill>
              </a:endParaRPr>
            </a:p>
          </p:txBody>
        </p:sp>
        <p:sp>
          <p:nvSpPr>
            <p:cNvPr id="13" name="文字方塊 12">
              <a:extLst>
                <a:ext uri="{FF2B5EF4-FFF2-40B4-BE49-F238E27FC236}">
                  <a16:creationId xmlns:a16="http://schemas.microsoft.com/office/drawing/2014/main" id="{4DAD712B-91A6-42D1-1AA8-D5973A3F2C0A}"/>
                </a:ext>
              </a:extLst>
            </p:cNvPr>
            <p:cNvSpPr txBox="1"/>
            <p:nvPr/>
          </p:nvSpPr>
          <p:spPr>
            <a:xfrm>
              <a:off x="2159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三頌欣業股份有限公司</a:t>
              </a:r>
              <a:endParaRPr lang="zh-TW" altLang="en-US" sz="3200" dirty="0">
                <a:solidFill>
                  <a:schemeClr val="bg1"/>
                </a:solidFill>
              </a:endParaRPr>
            </a:p>
          </p:txBody>
        </p:sp>
      </p:grpSp>
    </p:spTree>
    <p:extLst>
      <p:ext uri="{BB962C8B-B14F-4D97-AF65-F5344CB8AC3E}">
        <p14:creationId xmlns:p14="http://schemas.microsoft.com/office/powerpoint/2010/main" val="122073268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C5999D1-5FF8-2A4B-C7F1-95831F75970D}"/>
              </a:ext>
            </a:extLst>
          </p:cNvPr>
          <p:cNvSpPr txBox="1"/>
          <p:nvPr/>
        </p:nvSpPr>
        <p:spPr>
          <a:xfrm>
            <a:off x="508000" y="2062032"/>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CN" sz="3200" b="1" dirty="0">
                <a:solidFill>
                  <a:srgbClr val="FF0000"/>
                </a:solidFill>
              </a:rPr>
              <a:t> </a:t>
            </a:r>
            <a:r>
              <a:rPr lang="en-US" altLang="zh-TW" sz="3200" b="1" dirty="0">
                <a:solidFill>
                  <a:srgbClr val="FF0000"/>
                </a:solidFill>
              </a:rPr>
              <a:t>1&amp;2</a:t>
            </a:r>
            <a:r>
              <a:rPr lang="en-US" altLang="zh-CN" sz="3200" b="1" dirty="0">
                <a:solidFill>
                  <a:srgbClr val="FF0000"/>
                </a:solidFill>
              </a:rPr>
              <a:t> </a:t>
            </a:r>
            <a:endParaRPr lang="zh-TW" altLang="en-US" sz="3200" dirty="0">
              <a:solidFill>
                <a:srgbClr val="FF0000"/>
              </a:solidFill>
            </a:endParaRPr>
          </a:p>
        </p:txBody>
      </p:sp>
      <p:sp>
        <p:nvSpPr>
          <p:cNvPr id="7" name="文字方塊 6">
            <a:extLst>
              <a:ext uri="{FF2B5EF4-FFF2-40B4-BE49-F238E27FC236}">
                <a16:creationId xmlns:a16="http://schemas.microsoft.com/office/drawing/2014/main" id="{E24DC787-E76B-9D02-8E7B-98B0E2DA32BA}"/>
              </a:ext>
            </a:extLst>
          </p:cNvPr>
          <p:cNvSpPr txBox="1"/>
          <p:nvPr/>
        </p:nvSpPr>
        <p:spPr>
          <a:xfrm>
            <a:off x="508000" y="3998958"/>
            <a:ext cx="12242800" cy="2246769"/>
          </a:xfrm>
          <a:prstGeom prst="rect">
            <a:avLst/>
          </a:prstGeom>
          <a:noFill/>
        </p:spPr>
        <p:txBody>
          <a:bodyPr wrap="square" rtlCol="0">
            <a:spAutoFit/>
          </a:bodyPr>
          <a:lstStyle/>
          <a:p>
            <a:endParaRPr lang="en-US" altLang="zh-TW" sz="2000" b="1" dirty="0">
              <a:solidFill>
                <a:schemeClr val="tx1">
                  <a:lumMod val="65000"/>
                  <a:lumOff val="35000"/>
                </a:schemeClr>
              </a:solidFill>
            </a:endParaRPr>
          </a:p>
          <a:p>
            <a:pPr marL="342900" indent="-342900">
              <a:buFont typeface="Wingdings" panose="05000000000000000000" pitchFamily="2" charset="2"/>
              <a:buChar char="Ø"/>
            </a:pPr>
            <a:r>
              <a:rPr lang="zh-TW" altLang="en-US" sz="2400" b="1" dirty="0">
                <a:solidFill>
                  <a:schemeClr val="tx1">
                    <a:lumMod val="65000"/>
                    <a:lumOff val="35000"/>
                  </a:schemeClr>
                </a:solidFill>
              </a:rPr>
              <a:t>次世代控制閥</a:t>
            </a:r>
            <a:r>
              <a:rPr lang="en-US" altLang="zh-TW" sz="2400" b="1" dirty="0">
                <a:solidFill>
                  <a:schemeClr val="tx1">
                    <a:lumMod val="65000"/>
                    <a:lumOff val="35000"/>
                  </a:schemeClr>
                </a:solidFill>
              </a:rPr>
              <a:t>Focus-1 : </a:t>
            </a:r>
            <a:r>
              <a:rPr lang="zh-TW" altLang="en-US" sz="2400" b="1" dirty="0">
                <a:solidFill>
                  <a:schemeClr val="tx1">
                    <a:lumMod val="65000"/>
                    <a:lumOff val="35000"/>
                  </a:schemeClr>
                </a:solidFill>
              </a:rPr>
              <a:t>整合流量計、溫度計、壓力計、</a:t>
            </a:r>
            <a:r>
              <a:rPr lang="en-US" altLang="zh-TW" sz="2400" b="1" dirty="0">
                <a:solidFill>
                  <a:schemeClr val="tx1">
                    <a:lumMod val="65000"/>
                    <a:lumOff val="35000"/>
                  </a:schemeClr>
                </a:solidFill>
              </a:rPr>
              <a:t>PID controller</a:t>
            </a:r>
            <a:r>
              <a:rPr lang="zh-TW" altLang="en-US" sz="2400" b="1" dirty="0">
                <a:solidFill>
                  <a:schemeClr val="tx1">
                    <a:lumMod val="65000"/>
                    <a:lumOff val="35000"/>
                  </a:schemeClr>
                </a:solidFill>
              </a:rPr>
              <a:t>，邁向智慧工廠</a:t>
            </a:r>
            <a:endParaRPr lang="en-US" altLang="zh-TW" sz="2400" b="1" dirty="0">
              <a:solidFill>
                <a:schemeClr val="tx1">
                  <a:lumMod val="65000"/>
                  <a:lumOff val="35000"/>
                </a:schemeClr>
              </a:solidFill>
            </a:endParaRPr>
          </a:p>
          <a:p>
            <a:pPr marL="342900" indent="-342900">
              <a:buFont typeface="Wingdings" panose="05000000000000000000" pitchFamily="2" charset="2"/>
              <a:buChar char="Ø"/>
            </a:pPr>
            <a:endParaRPr lang="en-US" altLang="zh-TW" sz="2400" b="1" dirty="0">
              <a:solidFill>
                <a:schemeClr val="tx1">
                  <a:lumMod val="65000"/>
                  <a:lumOff val="35000"/>
                </a:schemeClr>
              </a:solidFill>
            </a:endParaRPr>
          </a:p>
          <a:p>
            <a:pPr marL="342900" indent="-342900">
              <a:buFont typeface="Wingdings" panose="05000000000000000000" pitchFamily="2" charset="2"/>
              <a:buChar char="Ø"/>
            </a:pPr>
            <a:r>
              <a:rPr lang="en-US" sz="2400" b="1" dirty="0">
                <a:solidFill>
                  <a:schemeClr val="tx1">
                    <a:lumMod val="65000"/>
                    <a:lumOff val="35000"/>
                  </a:schemeClr>
                </a:solidFill>
              </a:rPr>
              <a:t>Next-generation control valve Focus-1: Integrating a flow transmitter, temperature transmitters, pressure transmitters, and PID controllers. Move towards a smart factory.</a:t>
            </a:r>
            <a:endParaRPr lang="zh-TW" altLang="en-US" sz="2400" b="1" dirty="0">
              <a:solidFill>
                <a:schemeClr val="tx1">
                  <a:lumMod val="65000"/>
                  <a:lumOff val="35000"/>
                </a:schemeClr>
              </a:solidFill>
            </a:endParaRPr>
          </a:p>
        </p:txBody>
      </p:sp>
      <p:grpSp>
        <p:nvGrpSpPr>
          <p:cNvPr id="11" name="群組 10">
            <a:extLst>
              <a:ext uri="{FF2B5EF4-FFF2-40B4-BE49-F238E27FC236}">
                <a16:creationId xmlns:a16="http://schemas.microsoft.com/office/drawing/2014/main" id="{BD3F5079-A0DA-B419-F2DB-12DAA5266F71}"/>
              </a:ext>
            </a:extLst>
          </p:cNvPr>
          <p:cNvGrpSpPr/>
          <p:nvPr/>
        </p:nvGrpSpPr>
        <p:grpSpPr>
          <a:xfrm>
            <a:off x="-177800" y="431800"/>
            <a:ext cx="5842000" cy="1308100"/>
            <a:chOff x="-177800" y="431800"/>
            <a:chExt cx="5842000" cy="1308100"/>
          </a:xfrm>
        </p:grpSpPr>
        <p:sp>
          <p:nvSpPr>
            <p:cNvPr id="2" name="矩形 1">
              <a:extLst>
                <a:ext uri="{FF2B5EF4-FFF2-40B4-BE49-F238E27FC236}">
                  <a16:creationId xmlns:a16="http://schemas.microsoft.com/office/drawing/2014/main" id="{06ABF692-8CA2-D50C-A9DC-DD4FEE5AC115}"/>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3" name="文字方塊 2">
              <a:extLst>
                <a:ext uri="{FF2B5EF4-FFF2-40B4-BE49-F238E27FC236}">
                  <a16:creationId xmlns:a16="http://schemas.microsoft.com/office/drawing/2014/main" id="{4D6D68A5-2757-305E-D339-20B2637F6D91}"/>
                </a:ext>
              </a:extLst>
            </p:cNvPr>
            <p:cNvSpPr txBox="1"/>
            <p:nvPr/>
          </p:nvSpPr>
          <p:spPr>
            <a:xfrm>
              <a:off x="2159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Samson Controls Co., Ltd (Samson Taiwan)</a:t>
              </a:r>
              <a:endParaRPr lang="zh-TW" altLang="en-US" sz="2000" dirty="0">
                <a:solidFill>
                  <a:schemeClr val="bg1"/>
                </a:solidFill>
              </a:endParaRPr>
            </a:p>
          </p:txBody>
        </p:sp>
        <p:sp>
          <p:nvSpPr>
            <p:cNvPr id="5" name="文字方塊 4">
              <a:extLst>
                <a:ext uri="{FF2B5EF4-FFF2-40B4-BE49-F238E27FC236}">
                  <a16:creationId xmlns:a16="http://schemas.microsoft.com/office/drawing/2014/main" id="{851F60F2-162D-3E18-96BD-2F40D75C0988}"/>
                </a:ext>
              </a:extLst>
            </p:cNvPr>
            <p:cNvSpPr txBox="1"/>
            <p:nvPr/>
          </p:nvSpPr>
          <p:spPr>
            <a:xfrm>
              <a:off x="2159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三頌欣業股份有限公司</a:t>
              </a:r>
              <a:endParaRPr lang="zh-TW" altLang="en-US" sz="3200" dirty="0">
                <a:solidFill>
                  <a:schemeClr val="bg1"/>
                </a:solidFill>
              </a:endParaRPr>
            </a:p>
          </p:txBody>
        </p:sp>
      </p:grpSp>
      <p:sp>
        <p:nvSpPr>
          <p:cNvPr id="6" name="文字方塊 5">
            <a:extLst>
              <a:ext uri="{FF2B5EF4-FFF2-40B4-BE49-F238E27FC236}">
                <a16:creationId xmlns:a16="http://schemas.microsoft.com/office/drawing/2014/main" id="{D4DA0D05-0D68-715D-FD51-276E9C7C1FBE}"/>
              </a:ext>
            </a:extLst>
          </p:cNvPr>
          <p:cNvSpPr txBox="1"/>
          <p:nvPr/>
        </p:nvSpPr>
        <p:spPr>
          <a:xfrm>
            <a:off x="508000" y="2845829"/>
            <a:ext cx="8445500" cy="830997"/>
          </a:xfrm>
          <a:prstGeom prst="rect">
            <a:avLst/>
          </a:prstGeom>
          <a:noFill/>
        </p:spPr>
        <p:txBody>
          <a:bodyPr wrap="square" rtlCol="0">
            <a:spAutoFit/>
          </a:bodyPr>
          <a:lstStyle/>
          <a:p>
            <a:r>
              <a:rPr lang="zh-CN" altLang="en-US" sz="2400" b="1" dirty="0">
                <a:solidFill>
                  <a:schemeClr val="tx1">
                    <a:lumMod val="65000"/>
                    <a:lumOff val="35000"/>
                  </a:schemeClr>
                </a:solidFill>
              </a:rPr>
              <a:t>本次參展之亮點展品</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服務</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技術</a:t>
            </a:r>
            <a:endParaRPr lang="en-US" altLang="zh-CN" sz="2400" b="1" dirty="0">
              <a:solidFill>
                <a:schemeClr val="tx1">
                  <a:lumMod val="65000"/>
                  <a:lumOff val="35000"/>
                </a:schemeClr>
              </a:solidFill>
            </a:endParaRPr>
          </a:p>
          <a:p>
            <a:r>
              <a:rPr lang="en-US" altLang="zh-TW" sz="2400" b="1" dirty="0">
                <a:solidFill>
                  <a:schemeClr val="tx1">
                    <a:lumMod val="65000"/>
                    <a:lumOff val="35000"/>
                  </a:schemeClr>
                </a:solidFill>
              </a:rPr>
              <a:t>The highlights of this exhibition</a:t>
            </a:r>
            <a:r>
              <a:rPr lang="en-US" altLang="zh-TW" sz="1800" b="1" dirty="0">
                <a:solidFill>
                  <a:schemeClr val="tx1">
                    <a:lumMod val="65000"/>
                    <a:lumOff val="35000"/>
                  </a:schemeClr>
                </a:solidFill>
              </a:rPr>
              <a:t>(product, service or technology)</a:t>
            </a:r>
            <a:r>
              <a:rPr lang="en-US" altLang="zh-CN" sz="1800" b="1" dirty="0">
                <a:solidFill>
                  <a:schemeClr val="tx1">
                    <a:lumMod val="65000"/>
                    <a:lumOff val="35000"/>
                  </a:schemeClr>
                </a:solidFill>
              </a:rPr>
              <a:t> </a:t>
            </a:r>
            <a:endParaRPr lang="zh-TW" altLang="en-US" sz="2400" dirty="0">
              <a:solidFill>
                <a:schemeClr val="tx1">
                  <a:lumMod val="65000"/>
                  <a:lumOff val="35000"/>
                </a:schemeClr>
              </a:solidFill>
            </a:endParaRPr>
          </a:p>
        </p:txBody>
      </p:sp>
      <p:pic>
        <p:nvPicPr>
          <p:cNvPr id="16" name="Picture 15" descr="A black circle with white text&#10;&#10;Description automatically generated">
            <a:extLst>
              <a:ext uri="{FF2B5EF4-FFF2-40B4-BE49-F238E27FC236}">
                <a16:creationId xmlns:a16="http://schemas.microsoft.com/office/drawing/2014/main" id="{81F38B74-D360-BDC2-F6E2-7DD8DD46DE98}"/>
              </a:ext>
            </a:extLst>
          </p:cNvPr>
          <p:cNvPicPr>
            <a:picLocks noChangeAspect="1"/>
          </p:cNvPicPr>
          <p:nvPr/>
        </p:nvPicPr>
        <p:blipFill>
          <a:blip r:embed="rId2"/>
          <a:stretch>
            <a:fillRect/>
          </a:stretch>
        </p:blipFill>
        <p:spPr>
          <a:xfrm>
            <a:off x="6721475" y="431800"/>
            <a:ext cx="1783084" cy="1783084"/>
          </a:xfrm>
          <a:prstGeom prst="rect">
            <a:avLst/>
          </a:prstGeom>
        </p:spPr>
      </p:pic>
      <p:pic>
        <p:nvPicPr>
          <p:cNvPr id="18" name="Picture 17">
            <a:extLst>
              <a:ext uri="{FF2B5EF4-FFF2-40B4-BE49-F238E27FC236}">
                <a16:creationId xmlns:a16="http://schemas.microsoft.com/office/drawing/2014/main" id="{10BC8AC6-B480-A351-DE9B-814B857EBA4D}"/>
              </a:ext>
            </a:extLst>
          </p:cNvPr>
          <p:cNvPicPr>
            <a:picLocks noChangeAspect="1"/>
          </p:cNvPicPr>
          <p:nvPr/>
        </p:nvPicPr>
        <p:blipFill>
          <a:blip r:embed="rId3"/>
          <a:stretch>
            <a:fillRect/>
          </a:stretch>
        </p:blipFill>
        <p:spPr>
          <a:xfrm>
            <a:off x="10210800" y="431800"/>
            <a:ext cx="2425700" cy="3335801"/>
          </a:xfrm>
          <a:prstGeom prst="rect">
            <a:avLst/>
          </a:prstGeom>
        </p:spPr>
      </p:pic>
    </p:spTree>
    <p:extLst>
      <p:ext uri="{BB962C8B-B14F-4D97-AF65-F5344CB8AC3E}">
        <p14:creationId xmlns:p14="http://schemas.microsoft.com/office/powerpoint/2010/main" val="274902119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C5999D1-5FF8-2A4B-C7F1-95831F75970D}"/>
              </a:ext>
            </a:extLst>
          </p:cNvPr>
          <p:cNvSpPr txBox="1"/>
          <p:nvPr/>
        </p:nvSpPr>
        <p:spPr>
          <a:xfrm>
            <a:off x="508000" y="1982923"/>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CN" sz="3200" b="1" dirty="0">
                <a:solidFill>
                  <a:srgbClr val="FF0000"/>
                </a:solidFill>
              </a:rPr>
              <a:t> 3&amp;4 </a:t>
            </a:r>
            <a:endParaRPr lang="zh-TW" altLang="en-US" sz="3200" dirty="0">
              <a:solidFill>
                <a:srgbClr val="FF0000"/>
              </a:solidFill>
            </a:endParaRPr>
          </a:p>
        </p:txBody>
      </p:sp>
      <p:sp>
        <p:nvSpPr>
          <p:cNvPr id="7" name="文字方塊 6">
            <a:extLst>
              <a:ext uri="{FF2B5EF4-FFF2-40B4-BE49-F238E27FC236}">
                <a16:creationId xmlns:a16="http://schemas.microsoft.com/office/drawing/2014/main" id="{E24DC787-E76B-9D02-8E7B-98B0E2DA32BA}"/>
              </a:ext>
            </a:extLst>
          </p:cNvPr>
          <p:cNvSpPr txBox="1"/>
          <p:nvPr/>
        </p:nvSpPr>
        <p:spPr>
          <a:xfrm>
            <a:off x="508000" y="3998958"/>
            <a:ext cx="12242800" cy="2677656"/>
          </a:xfrm>
          <a:prstGeom prst="rect">
            <a:avLst/>
          </a:prstGeom>
          <a:noFill/>
        </p:spPr>
        <p:txBody>
          <a:bodyPr wrap="square" rtlCol="0">
            <a:spAutoFit/>
          </a:bodyPr>
          <a:lstStyle/>
          <a:p>
            <a:r>
              <a:rPr lang="zh-CN" altLang="en-US" sz="2400" b="1" dirty="0">
                <a:solidFill>
                  <a:schemeClr val="tx1">
                    <a:lumMod val="65000"/>
                    <a:lumOff val="35000"/>
                  </a:schemeClr>
                </a:solidFill>
              </a:rPr>
              <a:t>說明</a:t>
            </a:r>
            <a:endParaRPr lang="en-US" altLang="zh-CN" sz="2400" b="1" dirty="0">
              <a:solidFill>
                <a:schemeClr val="tx1">
                  <a:lumMod val="65000"/>
                  <a:lumOff val="35000"/>
                </a:schemeClr>
              </a:solidFill>
            </a:endParaRPr>
          </a:p>
          <a:p>
            <a:r>
              <a:rPr lang="en-US" altLang="zh-TW" sz="2400" b="1" dirty="0">
                <a:solidFill>
                  <a:schemeClr val="tx1">
                    <a:lumMod val="65000"/>
                    <a:lumOff val="35000"/>
                  </a:schemeClr>
                </a:solidFill>
              </a:rPr>
              <a:t>Description</a:t>
            </a:r>
          </a:p>
          <a:p>
            <a:r>
              <a:rPr lang="zh-TW" altLang="en-US" sz="2400" dirty="0">
                <a:solidFill>
                  <a:schemeClr val="tx1">
                    <a:lumMod val="65000"/>
                    <a:lumOff val="35000"/>
                  </a:schemeClr>
                </a:solidFill>
              </a:rPr>
              <a:t>化學產業正朝永續製造的目標邁進，雙軸轉型和永續治理是關鍵策略。透過標準化架構和模組化產品，展現流靈活的製程控制和設備整合。</a:t>
            </a:r>
            <a:r>
              <a:rPr lang="en-US" altLang="zh-TW" sz="2400" dirty="0">
                <a:solidFill>
                  <a:schemeClr val="tx1">
                    <a:lumMod val="65000"/>
                    <a:lumOff val="35000"/>
                  </a:schemeClr>
                </a:solidFill>
              </a:rPr>
              <a:t>AR</a:t>
            </a:r>
            <a:r>
              <a:rPr lang="zh-TW" altLang="en-US" sz="2400" dirty="0">
                <a:solidFill>
                  <a:schemeClr val="tx1">
                    <a:lumMod val="65000"/>
                    <a:lumOff val="35000"/>
                  </a:schemeClr>
                </a:solidFill>
              </a:rPr>
              <a:t>技術賦能員工，提高生產效率和安全性，加上</a:t>
            </a:r>
            <a:r>
              <a:rPr lang="en-US" altLang="zh-TW" sz="2400" dirty="0">
                <a:solidFill>
                  <a:schemeClr val="tx1">
                    <a:lumMod val="65000"/>
                    <a:lumOff val="35000"/>
                  </a:schemeClr>
                </a:solidFill>
              </a:rPr>
              <a:t>OT</a:t>
            </a:r>
            <a:r>
              <a:rPr lang="zh-TW" altLang="en-US" sz="2400" dirty="0">
                <a:solidFill>
                  <a:schemeClr val="tx1">
                    <a:lumMod val="65000"/>
                    <a:lumOff val="35000"/>
                  </a:schemeClr>
                </a:solidFill>
              </a:rPr>
              <a:t>資安方案保護工廠安全。這些結合促成真正的永續治理，為化學產業的發展奠定基礎，並為未來的製造業提供啟發示。</a:t>
            </a:r>
          </a:p>
          <a:p>
            <a:endParaRPr lang="zh-TW" altLang="en-US" sz="2400" dirty="0">
              <a:solidFill>
                <a:schemeClr val="tx1">
                  <a:lumMod val="65000"/>
                  <a:lumOff val="35000"/>
                </a:schemeClr>
              </a:solidFill>
            </a:endParaRPr>
          </a:p>
        </p:txBody>
      </p:sp>
      <p:sp>
        <p:nvSpPr>
          <p:cNvPr id="6" name="文字方塊 5">
            <a:extLst>
              <a:ext uri="{FF2B5EF4-FFF2-40B4-BE49-F238E27FC236}">
                <a16:creationId xmlns:a16="http://schemas.microsoft.com/office/drawing/2014/main" id="{D4DA0D05-0D68-715D-FD51-276E9C7C1FBE}"/>
              </a:ext>
            </a:extLst>
          </p:cNvPr>
          <p:cNvSpPr txBox="1"/>
          <p:nvPr/>
        </p:nvSpPr>
        <p:spPr>
          <a:xfrm>
            <a:off x="508000" y="2717331"/>
            <a:ext cx="8445500" cy="1077218"/>
          </a:xfrm>
          <a:prstGeom prst="rect">
            <a:avLst/>
          </a:prstGeom>
          <a:noFill/>
        </p:spPr>
        <p:txBody>
          <a:bodyPr wrap="square" rtlCol="0">
            <a:spAutoFit/>
          </a:bodyPr>
          <a:lstStyle/>
          <a:p>
            <a:r>
              <a:rPr lang="zh-CN" altLang="en-US" sz="2000" b="1" dirty="0">
                <a:solidFill>
                  <a:schemeClr val="tx1">
                    <a:lumMod val="65000"/>
                    <a:lumOff val="35000"/>
                  </a:schemeClr>
                </a:solidFill>
              </a:rPr>
              <a:t>本次參展之亮點展品</a:t>
            </a:r>
            <a:r>
              <a:rPr lang="en-US" altLang="zh-CN" sz="2000" b="1" dirty="0">
                <a:solidFill>
                  <a:schemeClr val="tx1">
                    <a:lumMod val="65000"/>
                    <a:lumOff val="35000"/>
                  </a:schemeClr>
                </a:solidFill>
              </a:rPr>
              <a:t>/</a:t>
            </a:r>
            <a:r>
              <a:rPr lang="zh-CN" altLang="en-US" sz="2000" b="1" dirty="0">
                <a:solidFill>
                  <a:schemeClr val="tx1">
                    <a:lumMod val="65000"/>
                    <a:lumOff val="35000"/>
                  </a:schemeClr>
                </a:solidFill>
              </a:rPr>
              <a:t>服務</a:t>
            </a:r>
            <a:r>
              <a:rPr lang="en-US" altLang="zh-CN" sz="2000" b="1" dirty="0">
                <a:solidFill>
                  <a:schemeClr val="tx1">
                    <a:lumMod val="65000"/>
                    <a:lumOff val="35000"/>
                  </a:schemeClr>
                </a:solidFill>
              </a:rPr>
              <a:t>/</a:t>
            </a:r>
            <a:r>
              <a:rPr lang="zh-CN" altLang="en-US" sz="2000" b="1" dirty="0">
                <a:solidFill>
                  <a:schemeClr val="tx1">
                    <a:lumMod val="65000"/>
                    <a:lumOff val="35000"/>
                  </a:schemeClr>
                </a:solidFill>
              </a:rPr>
              <a:t>技術</a:t>
            </a:r>
            <a:endParaRPr lang="en-US" altLang="zh-CN" sz="2000" b="1" dirty="0">
              <a:solidFill>
                <a:schemeClr val="tx1">
                  <a:lumMod val="65000"/>
                  <a:lumOff val="35000"/>
                </a:schemeClr>
              </a:solidFill>
            </a:endParaRPr>
          </a:p>
          <a:p>
            <a:r>
              <a:rPr lang="en-US" altLang="zh-TW" sz="2000" b="1" dirty="0">
                <a:solidFill>
                  <a:schemeClr val="tx1">
                    <a:lumMod val="65000"/>
                    <a:lumOff val="35000"/>
                  </a:schemeClr>
                </a:solidFill>
              </a:rPr>
              <a:t>The highlights of this exhibition</a:t>
            </a:r>
            <a:r>
              <a:rPr lang="en-US" altLang="zh-TW" sz="1600" b="1" dirty="0">
                <a:solidFill>
                  <a:schemeClr val="tx1">
                    <a:lumMod val="65000"/>
                    <a:lumOff val="35000"/>
                  </a:schemeClr>
                </a:solidFill>
              </a:rPr>
              <a:t>(product, service or technology)</a:t>
            </a:r>
          </a:p>
          <a:p>
            <a:r>
              <a:rPr lang="zh-TW" altLang="en-US" sz="2400" b="1" dirty="0">
                <a:solidFill>
                  <a:schemeClr val="tx1">
                    <a:lumMod val="65000"/>
                    <a:lumOff val="35000"/>
                  </a:schemeClr>
                </a:solidFill>
              </a:rPr>
              <a:t>永續製造 </a:t>
            </a:r>
            <a:r>
              <a:rPr lang="en-US" altLang="zh-CN" sz="2400" b="1" dirty="0">
                <a:solidFill>
                  <a:schemeClr val="tx1">
                    <a:lumMod val="65000"/>
                    <a:lumOff val="35000"/>
                  </a:schemeClr>
                </a:solidFill>
              </a:rPr>
              <a:t>Sustainable Manufacturing  </a:t>
            </a:r>
            <a:endParaRPr lang="zh-TW" altLang="en-US" sz="3200" dirty="0">
              <a:solidFill>
                <a:schemeClr val="tx1">
                  <a:lumMod val="65000"/>
                  <a:lumOff val="35000"/>
                </a:schemeClr>
              </a:solidFill>
            </a:endParaRPr>
          </a:p>
        </p:txBody>
      </p:sp>
      <p:pic>
        <p:nvPicPr>
          <p:cNvPr id="15" name="圖片 14" descr="一張含有 字型, 圖形, 平面設計, 標誌 的圖片&#10;&#10;自動產生的描述">
            <a:extLst>
              <a:ext uri="{FF2B5EF4-FFF2-40B4-BE49-F238E27FC236}">
                <a16:creationId xmlns:a16="http://schemas.microsoft.com/office/drawing/2014/main" id="{33224078-B4BD-0A2D-AF5C-9B7D78C26F95}"/>
              </a:ext>
            </a:extLst>
          </p:cNvPr>
          <p:cNvPicPr>
            <a:picLocks noChangeAspect="1"/>
          </p:cNvPicPr>
          <p:nvPr/>
        </p:nvPicPr>
        <p:blipFill>
          <a:blip r:embed="rId2"/>
          <a:stretch>
            <a:fillRect/>
          </a:stretch>
        </p:blipFill>
        <p:spPr>
          <a:xfrm>
            <a:off x="6384119" y="693435"/>
            <a:ext cx="2395562" cy="815364"/>
          </a:xfrm>
          <a:prstGeom prst="rect">
            <a:avLst/>
          </a:prstGeom>
        </p:spPr>
      </p:pic>
      <p:pic>
        <p:nvPicPr>
          <p:cNvPr id="16" name="圖片 15" descr="一張含有 文字, 天空, 塔, 工業 的圖片&#10;&#10;自動產生的描述">
            <a:extLst>
              <a:ext uri="{FF2B5EF4-FFF2-40B4-BE49-F238E27FC236}">
                <a16:creationId xmlns:a16="http://schemas.microsoft.com/office/drawing/2014/main" id="{894657F3-05A1-3268-6F53-A49E5DF1891C}"/>
              </a:ext>
            </a:extLst>
          </p:cNvPr>
          <p:cNvPicPr>
            <a:picLocks noChangeAspect="1"/>
          </p:cNvPicPr>
          <p:nvPr/>
        </p:nvPicPr>
        <p:blipFill>
          <a:blip r:embed="rId3"/>
          <a:stretch>
            <a:fillRect/>
          </a:stretch>
        </p:blipFill>
        <p:spPr>
          <a:xfrm>
            <a:off x="10312400" y="524153"/>
            <a:ext cx="2257782" cy="3191095"/>
          </a:xfrm>
          <a:prstGeom prst="rect">
            <a:avLst/>
          </a:prstGeom>
        </p:spPr>
      </p:pic>
      <p:grpSp>
        <p:nvGrpSpPr>
          <p:cNvPr id="8" name="群組 7">
            <a:extLst>
              <a:ext uri="{FF2B5EF4-FFF2-40B4-BE49-F238E27FC236}">
                <a16:creationId xmlns:a16="http://schemas.microsoft.com/office/drawing/2014/main" id="{97E7D2EF-DE5B-E2DE-B2EF-C47E05589BBB}"/>
              </a:ext>
            </a:extLst>
          </p:cNvPr>
          <p:cNvGrpSpPr/>
          <p:nvPr/>
        </p:nvGrpSpPr>
        <p:grpSpPr>
          <a:xfrm>
            <a:off x="-177800" y="431800"/>
            <a:ext cx="5842000" cy="1308100"/>
            <a:chOff x="-177800" y="431800"/>
            <a:chExt cx="5842000" cy="1308100"/>
          </a:xfrm>
        </p:grpSpPr>
        <p:sp>
          <p:nvSpPr>
            <p:cNvPr id="9" name="矩形 8">
              <a:extLst>
                <a:ext uri="{FF2B5EF4-FFF2-40B4-BE49-F238E27FC236}">
                  <a16:creationId xmlns:a16="http://schemas.microsoft.com/office/drawing/2014/main" id="{7FCE7D1E-7D09-EA44-64B2-517101C9A224}"/>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10" name="文字方塊 9">
              <a:extLst>
                <a:ext uri="{FF2B5EF4-FFF2-40B4-BE49-F238E27FC236}">
                  <a16:creationId xmlns:a16="http://schemas.microsoft.com/office/drawing/2014/main" id="{23F74E85-8599-B028-A326-42D037D42F9B}"/>
                </a:ext>
              </a:extLst>
            </p:cNvPr>
            <p:cNvSpPr txBox="1"/>
            <p:nvPr/>
          </p:nvSpPr>
          <p:spPr>
            <a:xfrm>
              <a:off x="2159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Rockwell Automation</a:t>
              </a:r>
              <a:endParaRPr lang="zh-TW" altLang="en-US" sz="2000" dirty="0">
                <a:solidFill>
                  <a:schemeClr val="bg1"/>
                </a:solidFill>
              </a:endParaRPr>
            </a:p>
          </p:txBody>
        </p:sp>
        <p:sp>
          <p:nvSpPr>
            <p:cNvPr id="12" name="文字方塊 11">
              <a:extLst>
                <a:ext uri="{FF2B5EF4-FFF2-40B4-BE49-F238E27FC236}">
                  <a16:creationId xmlns:a16="http://schemas.microsoft.com/office/drawing/2014/main" id="{52E49231-61D3-6209-DF2B-7B92005FDA79}"/>
                </a:ext>
              </a:extLst>
            </p:cNvPr>
            <p:cNvSpPr txBox="1"/>
            <p:nvPr/>
          </p:nvSpPr>
          <p:spPr>
            <a:xfrm>
              <a:off x="2159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洛克威爾自動化</a:t>
              </a:r>
              <a:endParaRPr lang="zh-TW" altLang="en-US" sz="3200" dirty="0">
                <a:solidFill>
                  <a:schemeClr val="bg1"/>
                </a:solidFill>
              </a:endParaRPr>
            </a:p>
          </p:txBody>
        </p:sp>
      </p:grpSp>
    </p:spTree>
    <p:extLst>
      <p:ext uri="{BB962C8B-B14F-4D97-AF65-F5344CB8AC3E}">
        <p14:creationId xmlns:p14="http://schemas.microsoft.com/office/powerpoint/2010/main" val="50643446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C5999D1-5FF8-2A4B-C7F1-95831F75970D}"/>
              </a:ext>
            </a:extLst>
          </p:cNvPr>
          <p:cNvSpPr txBox="1"/>
          <p:nvPr/>
        </p:nvSpPr>
        <p:spPr>
          <a:xfrm>
            <a:off x="536501" y="2211117"/>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CN" sz="3200" b="1" dirty="0">
                <a:solidFill>
                  <a:srgbClr val="FF0000"/>
                </a:solidFill>
              </a:rPr>
              <a:t> </a:t>
            </a:r>
            <a:r>
              <a:rPr lang="en-US" altLang="zh-TW" sz="3200" b="1" dirty="0">
                <a:solidFill>
                  <a:srgbClr val="FF0000"/>
                </a:solidFill>
              </a:rPr>
              <a:t>5&amp;6 </a:t>
            </a:r>
            <a:r>
              <a:rPr lang="en-US" altLang="zh-CN" sz="3200" b="1" dirty="0">
                <a:solidFill>
                  <a:srgbClr val="FF0000"/>
                </a:solidFill>
              </a:rPr>
              <a:t> </a:t>
            </a:r>
            <a:endParaRPr lang="zh-TW" altLang="en-US" sz="3200" b="1" dirty="0">
              <a:solidFill>
                <a:srgbClr val="FF0000"/>
              </a:solidFill>
            </a:endParaRPr>
          </a:p>
        </p:txBody>
      </p:sp>
      <p:grpSp>
        <p:nvGrpSpPr>
          <p:cNvPr id="12" name="群組 11">
            <a:extLst>
              <a:ext uri="{FF2B5EF4-FFF2-40B4-BE49-F238E27FC236}">
                <a16:creationId xmlns:a16="http://schemas.microsoft.com/office/drawing/2014/main" id="{FE263A8C-DF63-097B-EDBA-ED6793052C29}"/>
              </a:ext>
            </a:extLst>
          </p:cNvPr>
          <p:cNvGrpSpPr/>
          <p:nvPr/>
        </p:nvGrpSpPr>
        <p:grpSpPr>
          <a:xfrm>
            <a:off x="-177800" y="431800"/>
            <a:ext cx="9029700" cy="1308100"/>
            <a:chOff x="-177800" y="431800"/>
            <a:chExt cx="9029700" cy="1308100"/>
          </a:xfrm>
        </p:grpSpPr>
        <p:grpSp>
          <p:nvGrpSpPr>
            <p:cNvPr id="11" name="群組 10">
              <a:extLst>
                <a:ext uri="{FF2B5EF4-FFF2-40B4-BE49-F238E27FC236}">
                  <a16:creationId xmlns:a16="http://schemas.microsoft.com/office/drawing/2014/main" id="{BD3F5079-A0DA-B419-F2DB-12DAA5266F71}"/>
                </a:ext>
              </a:extLst>
            </p:cNvPr>
            <p:cNvGrpSpPr/>
            <p:nvPr/>
          </p:nvGrpSpPr>
          <p:grpSpPr>
            <a:xfrm>
              <a:off x="-177800" y="431800"/>
              <a:ext cx="6083300" cy="1308100"/>
              <a:chOff x="-177800" y="431800"/>
              <a:chExt cx="6083300" cy="1308100"/>
            </a:xfrm>
          </p:grpSpPr>
          <p:sp>
            <p:nvSpPr>
              <p:cNvPr id="2" name="矩形 1">
                <a:extLst>
                  <a:ext uri="{FF2B5EF4-FFF2-40B4-BE49-F238E27FC236}">
                    <a16:creationId xmlns:a16="http://schemas.microsoft.com/office/drawing/2014/main" id="{06ABF692-8CA2-D50C-A9DC-DD4FEE5AC115}"/>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3" name="文字方塊 2">
                <a:extLst>
                  <a:ext uri="{FF2B5EF4-FFF2-40B4-BE49-F238E27FC236}">
                    <a16:creationId xmlns:a16="http://schemas.microsoft.com/office/drawing/2014/main" id="{4D6D68A5-2757-305E-D339-20B2637F6D91}"/>
                  </a:ext>
                </a:extLst>
              </p:cNvPr>
              <p:cNvSpPr txBox="1"/>
              <p:nvPr/>
            </p:nvSpPr>
            <p:spPr>
              <a:xfrm>
                <a:off x="5080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Alfa Laval Taiwan Ltd.</a:t>
                </a:r>
                <a:endParaRPr lang="zh-TW" altLang="en-US" sz="2000" dirty="0">
                  <a:solidFill>
                    <a:schemeClr val="bg1"/>
                  </a:solidFill>
                </a:endParaRPr>
              </a:p>
            </p:txBody>
          </p:sp>
          <p:sp>
            <p:nvSpPr>
              <p:cNvPr id="5" name="文字方塊 4">
                <a:extLst>
                  <a:ext uri="{FF2B5EF4-FFF2-40B4-BE49-F238E27FC236}">
                    <a16:creationId xmlns:a16="http://schemas.microsoft.com/office/drawing/2014/main" id="{851F60F2-162D-3E18-96BD-2F40D75C0988}"/>
                  </a:ext>
                </a:extLst>
              </p:cNvPr>
              <p:cNvSpPr txBox="1"/>
              <p:nvPr/>
            </p:nvSpPr>
            <p:spPr>
              <a:xfrm>
                <a:off x="5080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阿法拉伐股份有限公司</a:t>
                </a:r>
                <a:endParaRPr lang="zh-TW" altLang="en-US" sz="3200" dirty="0">
                  <a:solidFill>
                    <a:schemeClr val="bg1"/>
                  </a:solidFill>
                </a:endParaRPr>
              </a:p>
            </p:txBody>
          </p:sp>
        </p:grpSp>
        <p:sp>
          <p:nvSpPr>
            <p:cNvPr id="8" name="矩形 7">
              <a:extLst>
                <a:ext uri="{FF2B5EF4-FFF2-40B4-BE49-F238E27FC236}">
                  <a16:creationId xmlns:a16="http://schemas.microsoft.com/office/drawing/2014/main" id="{5AF8D13C-31A8-6052-68B0-1AEDE3EDDEF2}"/>
                </a:ext>
              </a:extLst>
            </p:cNvPr>
            <p:cNvSpPr/>
            <p:nvPr/>
          </p:nvSpPr>
          <p:spPr>
            <a:xfrm>
              <a:off x="6311900" y="431800"/>
              <a:ext cx="2540000" cy="1308100"/>
            </a:xfrm>
            <a:prstGeom prst="rect">
              <a:avLst/>
            </a:prstGeom>
            <a:noFill/>
            <a:ln w="381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3600" dirty="0">
                  <a:solidFill>
                    <a:srgbClr val="FF0000"/>
                  </a:solidFill>
                </a:rPr>
                <a:t>LOGO</a:t>
              </a:r>
              <a:endParaRPr lang="zh-TW" altLang="en-US" sz="3600" dirty="0">
                <a:solidFill>
                  <a:srgbClr val="FF0000"/>
                </a:solidFill>
              </a:endParaRPr>
            </a:p>
          </p:txBody>
        </p:sp>
      </p:grpSp>
      <p:sp>
        <p:nvSpPr>
          <p:cNvPr id="9" name="矩形 8">
            <a:extLst>
              <a:ext uri="{FF2B5EF4-FFF2-40B4-BE49-F238E27FC236}">
                <a16:creationId xmlns:a16="http://schemas.microsoft.com/office/drawing/2014/main" id="{EDA27868-11A7-92CD-10C8-1982ACF00E0F}"/>
              </a:ext>
            </a:extLst>
          </p:cNvPr>
          <p:cNvSpPr/>
          <p:nvPr/>
        </p:nvSpPr>
        <p:spPr>
          <a:xfrm>
            <a:off x="10210800" y="431800"/>
            <a:ext cx="2540000" cy="3348831"/>
          </a:xfrm>
          <a:prstGeom prst="rect">
            <a:avLst/>
          </a:prstGeom>
          <a:noFill/>
          <a:ln w="381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800" dirty="0">
              <a:solidFill>
                <a:srgbClr val="FF0000"/>
              </a:solidFill>
            </a:endParaRPr>
          </a:p>
        </p:txBody>
      </p:sp>
      <p:sp>
        <p:nvSpPr>
          <p:cNvPr id="22" name="Rectangle 21">
            <a:extLst>
              <a:ext uri="{FF2B5EF4-FFF2-40B4-BE49-F238E27FC236}">
                <a16:creationId xmlns:a16="http://schemas.microsoft.com/office/drawing/2014/main" id="{17EC7C31-AF45-C512-B152-46D0247FED69}"/>
              </a:ext>
            </a:extLst>
          </p:cNvPr>
          <p:cNvSpPr/>
          <p:nvPr/>
        </p:nvSpPr>
        <p:spPr>
          <a:xfrm>
            <a:off x="6301267" y="436203"/>
            <a:ext cx="2540000" cy="1308100"/>
          </a:xfrm>
          <a:prstGeom prst="rect">
            <a:avLst/>
          </a:prstGeom>
          <a:solidFill>
            <a:srgbClr val="11387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descr="A close-up of a camera&#10;&#10;Description automatically generated">
            <a:extLst>
              <a:ext uri="{FF2B5EF4-FFF2-40B4-BE49-F238E27FC236}">
                <a16:creationId xmlns:a16="http://schemas.microsoft.com/office/drawing/2014/main" id="{BCF61222-CD31-F863-EA46-2778649988FD}"/>
              </a:ext>
            </a:extLst>
          </p:cNvPr>
          <p:cNvPicPr>
            <a:picLocks noChangeAspect="1"/>
          </p:cNvPicPr>
          <p:nvPr/>
        </p:nvPicPr>
        <p:blipFill>
          <a:blip r:embed="rId3"/>
          <a:stretch>
            <a:fillRect/>
          </a:stretch>
        </p:blipFill>
        <p:spPr>
          <a:xfrm>
            <a:off x="10563385" y="210527"/>
            <a:ext cx="1834829" cy="3562776"/>
          </a:xfrm>
          <a:prstGeom prst="rect">
            <a:avLst/>
          </a:prstGeom>
        </p:spPr>
      </p:pic>
      <p:sp>
        <p:nvSpPr>
          <p:cNvPr id="26" name="TextBox 25">
            <a:extLst>
              <a:ext uri="{FF2B5EF4-FFF2-40B4-BE49-F238E27FC236}">
                <a16:creationId xmlns:a16="http://schemas.microsoft.com/office/drawing/2014/main" id="{836A24A1-CDF4-2857-955A-2967C59031D2}"/>
              </a:ext>
            </a:extLst>
          </p:cNvPr>
          <p:cNvSpPr txBox="1"/>
          <p:nvPr/>
        </p:nvSpPr>
        <p:spPr>
          <a:xfrm>
            <a:off x="536501" y="3858319"/>
            <a:ext cx="6415802" cy="2739211"/>
          </a:xfrm>
          <a:prstGeom prst="rect">
            <a:avLst/>
          </a:prstGeom>
          <a:noFill/>
        </p:spPr>
        <p:txBody>
          <a:bodyPr wrap="square">
            <a:spAutoFit/>
          </a:bodyPr>
          <a:lstStyle/>
          <a:p>
            <a:r>
              <a:rPr lang="zh-TW" altLang="en-US" sz="1800" b="1" dirty="0">
                <a:solidFill>
                  <a:srgbClr val="11387F"/>
                </a:solidFill>
                <a:latin typeface="Arial" panose="020B0604020202020204" pitchFamily="34" charset="0"/>
                <a:ea typeface="微軟正黑體" panose="020B0604030504040204" pitchFamily="34" charset="-120"/>
                <a:cs typeface="Arial" panose="020B0604020202020204" pitchFamily="34" charset="0"/>
              </a:rPr>
              <a:t>氣液式板式熱交換器 </a:t>
            </a:r>
            <a:r>
              <a:rPr lang="en-US" altLang="zh-TW" sz="1800" dirty="0" err="1">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AlfaNova</a:t>
            </a:r>
            <a:r>
              <a:rPr lang="en-US" altLang="zh-TW" sz="18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GL50</a:t>
            </a:r>
            <a:r>
              <a:rPr lang="zh-TW" altLang="en-US" sz="18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 採用</a:t>
            </a:r>
            <a:r>
              <a:rPr lang="en-US" altLang="zh-TW" sz="1800" dirty="0" err="1">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AlfaFusion</a:t>
            </a:r>
            <a:r>
              <a:rPr lang="zh-TW" altLang="en-US" sz="18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專利技術，結構精巧可單手持握，高效可靠，極適合</a:t>
            </a:r>
            <a:r>
              <a:rPr lang="zh-TW" altLang="en-US" sz="1800" b="1" dirty="0">
                <a:solidFill>
                  <a:srgbClr val="11387F"/>
                </a:solidFill>
                <a:latin typeface="Arial" panose="020B0604020202020204" pitchFamily="34" charset="0"/>
                <a:ea typeface="微軟正黑體" panose="020B0604030504040204" pitchFamily="34" charset="-120"/>
                <a:cs typeface="Arial" panose="020B0604020202020204" pitchFamily="34" charset="0"/>
              </a:rPr>
              <a:t>燃料電池</a:t>
            </a:r>
            <a:r>
              <a:rPr lang="zh-TW" altLang="en-US" sz="18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應用，可助其充分發揮減碳成效。</a:t>
            </a:r>
            <a:endParaRPr lang="en-US" altLang="zh-TW" sz="18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endParaRPr lang="en-US" altLang="zh-TW"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pPr marL="285750" indent="-285750">
              <a:buFont typeface="Wingdings" panose="05000000000000000000" pitchFamily="2" charset="2"/>
              <a:buChar char="§"/>
            </a:pPr>
            <a:r>
              <a:rPr lang="zh-TW" altLang="en-US"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超精巧設計，可單手持握</a:t>
            </a:r>
            <a:endParaRPr lang="en-US" altLang="zh-TW"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pPr marL="285750" indent="-285750">
              <a:buFont typeface="Wingdings" panose="05000000000000000000" pitchFamily="2" charset="2"/>
              <a:buChar char="§"/>
            </a:pPr>
            <a:r>
              <a:rPr lang="en-US" altLang="zh-TW" sz="1600" dirty="0">
                <a:solidFill>
                  <a:srgbClr val="11387F"/>
                </a:solidFill>
                <a:latin typeface="Arial" panose="020B0604020202020204" pitchFamily="34" charset="0"/>
                <a:ea typeface="微軟正黑體" panose="020B0604030504040204" pitchFamily="34" charset="-120"/>
                <a:cs typeface="Arial" panose="020B0604020202020204" pitchFamily="34" charset="0"/>
              </a:rPr>
              <a:t>100%</a:t>
            </a:r>
            <a:r>
              <a:rPr lang="zh-TW" altLang="en-US" sz="1600" dirty="0">
                <a:solidFill>
                  <a:srgbClr val="11387F"/>
                </a:solidFill>
                <a:latin typeface="Arial" panose="020B0604020202020204" pitchFamily="34" charset="0"/>
                <a:ea typeface="微軟正黑體" panose="020B0604030504040204" pitchFamily="34" charset="-120"/>
                <a:cs typeface="Arial" panose="020B0604020202020204" pitchFamily="34" charset="0"/>
              </a:rPr>
              <a:t>不鏽鋼材質</a:t>
            </a:r>
            <a:endParaRPr lang="en-US" altLang="zh-TW" sz="1600" dirty="0">
              <a:solidFill>
                <a:srgbClr val="11387F"/>
              </a:solidFill>
              <a:latin typeface="Arial" panose="020B0604020202020204" pitchFamily="34" charset="0"/>
              <a:ea typeface="微軟正黑體" panose="020B0604030504040204" pitchFamily="34" charset="-120"/>
              <a:cs typeface="Arial" panose="020B0604020202020204" pitchFamily="34" charset="0"/>
            </a:endParaRPr>
          </a:p>
          <a:p>
            <a:pPr marL="285750" indent="-285750">
              <a:buFont typeface="Wingdings" panose="05000000000000000000" pitchFamily="2" charset="2"/>
              <a:buChar char="§"/>
            </a:pPr>
            <a:r>
              <a:rPr lang="zh-TW" altLang="en-US" sz="1600" dirty="0">
                <a:solidFill>
                  <a:srgbClr val="11387F"/>
                </a:solidFill>
                <a:latin typeface="Arial" panose="020B0604020202020204" pitchFamily="34" charset="0"/>
                <a:ea typeface="微軟正黑體" panose="020B0604030504040204" pitchFamily="34" charset="-120"/>
                <a:cs typeface="Arial" panose="020B0604020202020204" pitchFamily="34" charset="0"/>
              </a:rPr>
              <a:t>氣體處理量可高達</a:t>
            </a:r>
            <a:r>
              <a:rPr lang="en-US" altLang="zh-TW" sz="1600" dirty="0">
                <a:solidFill>
                  <a:srgbClr val="11387F"/>
                </a:solidFill>
                <a:latin typeface="Arial" panose="020B0604020202020204" pitchFamily="34" charset="0"/>
                <a:ea typeface="微軟正黑體" panose="020B0604030504040204" pitchFamily="34" charset="-120"/>
                <a:cs typeface="Arial" panose="020B0604020202020204" pitchFamily="34" charset="0"/>
              </a:rPr>
              <a:t>250 m3/h</a:t>
            </a:r>
            <a:r>
              <a:rPr lang="zh-TW" altLang="en-US" sz="1600" dirty="0">
                <a:solidFill>
                  <a:srgbClr val="11387F"/>
                </a:solidFill>
                <a:latin typeface="Arial" panose="020B0604020202020204" pitchFamily="34" charset="0"/>
                <a:ea typeface="微軟正黑體" panose="020B0604030504040204" pitchFamily="34" charset="-120"/>
                <a:cs typeface="Arial" panose="020B0604020202020204" pitchFamily="34" charset="0"/>
              </a:rPr>
              <a:t>，進口溫度可高達</a:t>
            </a:r>
            <a:r>
              <a:rPr lang="en-US" altLang="zh-TW" sz="1600" dirty="0">
                <a:solidFill>
                  <a:srgbClr val="11387F"/>
                </a:solidFill>
                <a:latin typeface="Arial" panose="020B0604020202020204" pitchFamily="34" charset="0"/>
                <a:ea typeface="微軟正黑體" panose="020B0604030504040204" pitchFamily="34" charset="-120"/>
                <a:cs typeface="Arial" panose="020B0604020202020204" pitchFamily="34" charset="0"/>
              </a:rPr>
              <a:t>750°C</a:t>
            </a:r>
          </a:p>
          <a:p>
            <a:pPr marL="285750" indent="-285750">
              <a:buFont typeface="Wingdings" panose="05000000000000000000" pitchFamily="2" charset="2"/>
              <a:buChar char="§"/>
            </a:pPr>
            <a:r>
              <a:rPr lang="zh-TW" altLang="en-US"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適用於</a:t>
            </a:r>
            <a:r>
              <a:rPr lang="zh-TW" altLang="en-US" sz="1600" b="1" dirty="0">
                <a:solidFill>
                  <a:srgbClr val="11387F"/>
                </a:solidFill>
                <a:latin typeface="Arial" panose="020B0604020202020204" pitchFamily="34" charset="0"/>
                <a:ea typeface="微軟正黑體" panose="020B0604030504040204" pitchFamily="34" charset="-120"/>
                <a:cs typeface="Arial" panose="020B0604020202020204" pitchFamily="34" charset="0"/>
              </a:rPr>
              <a:t>燃料電池、沼氣後處理、電解槽、氨相關化學製程</a:t>
            </a:r>
            <a:r>
              <a:rPr lang="zh-TW" altLang="en-US"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a:t>
            </a:r>
            <a:endParaRPr lang="en-US" altLang="zh-TW"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pPr marL="285750" indent="-285750">
              <a:buFont typeface="Wingdings" panose="05000000000000000000" pitchFamily="2" charset="2"/>
              <a:buChar char="§"/>
            </a:pPr>
            <a:r>
              <a:rPr lang="zh-TW" altLang="en-US"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最大化能源效率的同時，達到能源損失最小化</a:t>
            </a:r>
            <a:endParaRPr lang="en-US" altLang="zh-TW"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a:p>
            <a:pPr marL="285750" indent="-285750">
              <a:buFont typeface="Wingdings" panose="05000000000000000000" pitchFamily="2" charset="2"/>
              <a:buChar char="§"/>
            </a:pPr>
            <a:r>
              <a:rPr lang="zh-TW" altLang="en-US"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rPr>
              <a:t>極低壓降下展現卓越性能</a:t>
            </a:r>
            <a:endParaRPr lang="en-US" altLang="zh-TW" sz="1600" dirty="0">
              <a:solidFill>
                <a:schemeClr val="tx1">
                  <a:lumMod val="65000"/>
                  <a:lumOff val="35000"/>
                </a:schemeClr>
              </a:solidFill>
              <a:latin typeface="Arial" panose="020B0604020202020204" pitchFamily="34" charset="0"/>
              <a:ea typeface="微軟正黑體" panose="020B0604030504040204" pitchFamily="34" charset="-120"/>
              <a:cs typeface="Arial" panose="020B0604020202020204" pitchFamily="34" charset="0"/>
            </a:endParaRPr>
          </a:p>
        </p:txBody>
      </p:sp>
      <p:sp>
        <p:nvSpPr>
          <p:cNvPr id="28" name="TextBox 27">
            <a:extLst>
              <a:ext uri="{FF2B5EF4-FFF2-40B4-BE49-F238E27FC236}">
                <a16:creationId xmlns:a16="http://schemas.microsoft.com/office/drawing/2014/main" id="{B91D1FA4-A7FE-B4F6-C5F3-828BFFAE8C2E}"/>
              </a:ext>
            </a:extLst>
          </p:cNvPr>
          <p:cNvSpPr txBox="1"/>
          <p:nvPr/>
        </p:nvSpPr>
        <p:spPr>
          <a:xfrm>
            <a:off x="7277101" y="3837936"/>
            <a:ext cx="5711898" cy="3323987"/>
          </a:xfrm>
          <a:prstGeom prst="rect">
            <a:avLst/>
          </a:prstGeom>
          <a:noFill/>
        </p:spPr>
        <p:txBody>
          <a:bodyPr wrap="square">
            <a:spAutoFit/>
          </a:bodyPr>
          <a:lstStyle/>
          <a:p>
            <a:r>
              <a:rPr lang="en-US" sz="1600" b="1" dirty="0" err="1">
                <a:solidFill>
                  <a:srgbClr val="11387F"/>
                </a:solidFill>
              </a:rPr>
              <a:t>AlfaNova</a:t>
            </a:r>
            <a:r>
              <a:rPr lang="en-US" sz="1600" b="1" dirty="0">
                <a:solidFill>
                  <a:srgbClr val="11387F"/>
                </a:solidFill>
              </a:rPr>
              <a:t> GL50 </a:t>
            </a:r>
            <a:r>
              <a:rPr lang="en-US" sz="1600" dirty="0">
                <a:solidFill>
                  <a:schemeClr val="tx1">
                    <a:lumMod val="65000"/>
                    <a:lumOff val="35000"/>
                  </a:schemeClr>
                </a:solidFill>
              </a:rPr>
              <a:t>is a high-efficiency heat exchanger for the most demanding </a:t>
            </a:r>
            <a:r>
              <a:rPr lang="en-US" sz="1600" b="1" dirty="0">
                <a:solidFill>
                  <a:srgbClr val="11387F"/>
                </a:solidFill>
              </a:rPr>
              <a:t>gas-to-liquid</a:t>
            </a:r>
            <a:r>
              <a:rPr lang="en-US" sz="1600" dirty="0">
                <a:solidFill>
                  <a:schemeClr val="tx1">
                    <a:lumMod val="65000"/>
                    <a:lumOff val="35000"/>
                  </a:schemeClr>
                </a:solidFill>
              </a:rPr>
              <a:t> applications. </a:t>
            </a:r>
            <a:r>
              <a:rPr lang="en-US" sz="1600" dirty="0" err="1">
                <a:solidFill>
                  <a:schemeClr val="tx1">
                    <a:lumMod val="65000"/>
                    <a:lumOff val="35000"/>
                  </a:schemeClr>
                </a:solidFill>
              </a:rPr>
              <a:t>AlfaNova</a:t>
            </a:r>
            <a:r>
              <a:rPr lang="en-US" sz="1600" dirty="0">
                <a:solidFill>
                  <a:schemeClr val="tx1">
                    <a:lumMod val="65000"/>
                    <a:lumOff val="35000"/>
                  </a:schemeClr>
                </a:solidFill>
              </a:rPr>
              <a:t> GL50 helps </a:t>
            </a:r>
            <a:r>
              <a:rPr lang="en-US" sz="1600" b="1" dirty="0">
                <a:solidFill>
                  <a:srgbClr val="11387F"/>
                </a:solidFill>
              </a:rPr>
              <a:t>fuel cell </a:t>
            </a:r>
            <a:r>
              <a:rPr lang="en-US" sz="1600" dirty="0">
                <a:solidFill>
                  <a:schemeClr val="tx1">
                    <a:lumMod val="65000"/>
                    <a:lumOff val="35000"/>
                  </a:schemeClr>
                </a:solidFill>
              </a:rPr>
              <a:t>manufacturers reach the full system potential of decarbonization.</a:t>
            </a:r>
          </a:p>
          <a:p>
            <a:endParaRPr lang="en-US" sz="1800" dirty="0">
              <a:solidFill>
                <a:schemeClr val="tx1">
                  <a:lumMod val="65000"/>
                  <a:lumOff val="35000"/>
                </a:schemeClr>
              </a:solidFill>
            </a:endParaRPr>
          </a:p>
          <a:p>
            <a:pPr marL="285750" indent="-285750">
              <a:buFont typeface="Wingdings" panose="05000000000000000000" pitchFamily="2" charset="2"/>
              <a:buChar char="§"/>
            </a:pPr>
            <a:r>
              <a:rPr lang="en-US" sz="1600" dirty="0">
                <a:solidFill>
                  <a:schemeClr val="tx1">
                    <a:lumMod val="65000"/>
                    <a:lumOff val="35000"/>
                  </a:schemeClr>
                </a:solidFill>
              </a:rPr>
              <a:t>Ultra-compact design</a:t>
            </a:r>
          </a:p>
          <a:p>
            <a:pPr marL="285750" indent="-285750">
              <a:buFont typeface="Wingdings" panose="05000000000000000000" pitchFamily="2" charset="2"/>
              <a:buChar char="§"/>
            </a:pPr>
            <a:r>
              <a:rPr lang="en-US" sz="1600" dirty="0">
                <a:solidFill>
                  <a:srgbClr val="11387F"/>
                </a:solidFill>
              </a:rPr>
              <a:t>100% stainless steel</a:t>
            </a:r>
            <a:r>
              <a:rPr lang="en-US" sz="1600" dirty="0">
                <a:solidFill>
                  <a:schemeClr val="tx1">
                    <a:lumMod val="65000"/>
                    <a:lumOff val="35000"/>
                  </a:schemeClr>
                </a:solidFill>
              </a:rPr>
              <a:t>, handling gas flows up to </a:t>
            </a:r>
            <a:r>
              <a:rPr lang="en-US" sz="1600" dirty="0">
                <a:solidFill>
                  <a:srgbClr val="11387F"/>
                </a:solidFill>
              </a:rPr>
              <a:t>250 m3/h </a:t>
            </a:r>
            <a:r>
              <a:rPr lang="en-US" sz="1600" dirty="0">
                <a:solidFill>
                  <a:schemeClr val="tx1">
                    <a:lumMod val="65000"/>
                    <a:lumOff val="35000"/>
                  </a:schemeClr>
                </a:solidFill>
              </a:rPr>
              <a:t>and inlet gas temperatures up to </a:t>
            </a:r>
            <a:r>
              <a:rPr lang="en-US" sz="1600" dirty="0">
                <a:solidFill>
                  <a:srgbClr val="11387F"/>
                </a:solidFill>
              </a:rPr>
              <a:t>750°C</a:t>
            </a:r>
          </a:p>
          <a:p>
            <a:pPr marL="285750" indent="-285750">
              <a:buFont typeface="Wingdings" panose="05000000000000000000" pitchFamily="2" charset="2"/>
              <a:buChar char="§"/>
            </a:pPr>
            <a:r>
              <a:rPr lang="en-US" sz="1600" dirty="0">
                <a:solidFill>
                  <a:schemeClr val="tx1">
                    <a:lumMod val="65000"/>
                    <a:lumOff val="35000"/>
                  </a:schemeClr>
                </a:solidFill>
              </a:rPr>
              <a:t>Ideal for </a:t>
            </a:r>
            <a:r>
              <a:rPr lang="en-US" sz="1600" b="1" dirty="0">
                <a:solidFill>
                  <a:srgbClr val="11387F"/>
                </a:solidFill>
              </a:rPr>
              <a:t>fuel cell</a:t>
            </a:r>
            <a:r>
              <a:rPr lang="en-US" sz="1600" dirty="0">
                <a:solidFill>
                  <a:srgbClr val="11387F"/>
                </a:solidFill>
              </a:rPr>
              <a:t>, </a:t>
            </a:r>
            <a:r>
              <a:rPr lang="en-US" sz="1600" b="1" dirty="0">
                <a:solidFill>
                  <a:srgbClr val="11387F"/>
                </a:solidFill>
              </a:rPr>
              <a:t>biogas post-treatment</a:t>
            </a:r>
            <a:r>
              <a:rPr lang="en-US" sz="1600" dirty="0">
                <a:solidFill>
                  <a:srgbClr val="11387F"/>
                </a:solidFill>
              </a:rPr>
              <a:t>, </a:t>
            </a:r>
            <a:r>
              <a:rPr lang="en-US" sz="1600" b="1" dirty="0" err="1">
                <a:solidFill>
                  <a:srgbClr val="11387F"/>
                </a:solidFill>
              </a:rPr>
              <a:t>electrolyzers</a:t>
            </a:r>
            <a:r>
              <a:rPr lang="en-US" sz="1600" dirty="0">
                <a:solidFill>
                  <a:srgbClr val="11387F"/>
                </a:solidFill>
              </a:rPr>
              <a:t>, and chemical processes involving </a:t>
            </a:r>
            <a:r>
              <a:rPr lang="en-US" sz="1600" b="1" dirty="0">
                <a:solidFill>
                  <a:srgbClr val="11387F"/>
                </a:solidFill>
              </a:rPr>
              <a:t>ammonia</a:t>
            </a:r>
          </a:p>
          <a:p>
            <a:pPr marL="285750" indent="-285750">
              <a:buFont typeface="Wingdings" panose="05000000000000000000" pitchFamily="2" charset="2"/>
              <a:buChar char="§"/>
            </a:pPr>
            <a:r>
              <a:rPr lang="en-US" sz="1600" dirty="0">
                <a:solidFill>
                  <a:schemeClr val="tx1">
                    <a:lumMod val="65000"/>
                    <a:lumOff val="35000"/>
                  </a:schemeClr>
                </a:solidFill>
              </a:rPr>
              <a:t>Optimal efficiency with minimized energy loss</a:t>
            </a:r>
          </a:p>
          <a:p>
            <a:pPr marL="285750" indent="-285750">
              <a:buFont typeface="Wingdings" panose="05000000000000000000" pitchFamily="2" charset="2"/>
              <a:buChar char="§"/>
            </a:pPr>
            <a:r>
              <a:rPr lang="en-US" sz="1600" dirty="0">
                <a:solidFill>
                  <a:schemeClr val="tx1">
                    <a:lumMod val="65000"/>
                    <a:lumOff val="35000"/>
                  </a:schemeClr>
                </a:solidFill>
              </a:rPr>
              <a:t>A robust solution that offers exceptional performance with very low pressure drop</a:t>
            </a:r>
          </a:p>
        </p:txBody>
      </p:sp>
      <p:sp>
        <p:nvSpPr>
          <p:cNvPr id="30" name="TextBox 29">
            <a:extLst>
              <a:ext uri="{FF2B5EF4-FFF2-40B4-BE49-F238E27FC236}">
                <a16:creationId xmlns:a16="http://schemas.microsoft.com/office/drawing/2014/main" id="{D1BB7B95-B5B4-0408-629A-66004E4F7144}"/>
              </a:ext>
            </a:extLst>
          </p:cNvPr>
          <p:cNvSpPr txBox="1"/>
          <p:nvPr/>
        </p:nvSpPr>
        <p:spPr>
          <a:xfrm>
            <a:off x="536501" y="3034718"/>
            <a:ext cx="7394944" cy="584775"/>
          </a:xfrm>
          <a:prstGeom prst="rect">
            <a:avLst/>
          </a:prstGeom>
          <a:noFill/>
        </p:spPr>
        <p:txBody>
          <a:bodyPr wrap="square">
            <a:spAutoFit/>
          </a:bodyPr>
          <a:lstStyle/>
          <a:p>
            <a:r>
              <a:rPr lang="en-US" altLang="zh-TW" sz="3200" b="1" dirty="0" err="1">
                <a:solidFill>
                  <a:srgbClr val="11387F"/>
                </a:solidFill>
              </a:rPr>
              <a:t>AlfaNova</a:t>
            </a:r>
            <a:r>
              <a:rPr lang="en-US" altLang="zh-TW" sz="3200" b="1" dirty="0">
                <a:solidFill>
                  <a:srgbClr val="11387F"/>
                </a:solidFill>
              </a:rPr>
              <a:t> GL50</a:t>
            </a:r>
            <a:endParaRPr lang="en-US" sz="3200" b="1" dirty="0">
              <a:solidFill>
                <a:srgbClr val="11387F"/>
              </a:solidFill>
            </a:endParaRPr>
          </a:p>
        </p:txBody>
      </p:sp>
      <p:pic>
        <p:nvPicPr>
          <p:cNvPr id="7" name="Picture 6" descr="A white text on a black background&#10;&#10;Description automatically generated">
            <a:extLst>
              <a:ext uri="{FF2B5EF4-FFF2-40B4-BE49-F238E27FC236}">
                <a16:creationId xmlns:a16="http://schemas.microsoft.com/office/drawing/2014/main" id="{DE0420BC-A51E-053D-95B4-09E5A4A1F4AC}"/>
              </a:ext>
            </a:extLst>
          </p:cNvPr>
          <p:cNvPicPr>
            <a:picLocks noChangeAspect="1"/>
          </p:cNvPicPr>
          <p:nvPr/>
        </p:nvPicPr>
        <p:blipFill>
          <a:blip r:embed="rId4"/>
          <a:stretch>
            <a:fillRect/>
          </a:stretch>
        </p:blipFill>
        <p:spPr>
          <a:xfrm>
            <a:off x="6303545" y="510888"/>
            <a:ext cx="2534722" cy="1158730"/>
          </a:xfrm>
          <a:prstGeom prst="rect">
            <a:avLst/>
          </a:prstGeom>
        </p:spPr>
      </p:pic>
    </p:spTree>
    <p:extLst>
      <p:ext uri="{BB962C8B-B14F-4D97-AF65-F5344CB8AC3E}">
        <p14:creationId xmlns:p14="http://schemas.microsoft.com/office/powerpoint/2010/main" val="3904301080"/>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
        <p:cNvGrpSpPr/>
        <p:nvPr/>
      </p:nvGrpSpPr>
      <p:grpSpPr>
        <a:xfrm>
          <a:off x="0" y="0"/>
          <a:ext cx="0" cy="0"/>
          <a:chOff x="0" y="0"/>
          <a:chExt cx="0" cy="0"/>
        </a:xfrm>
      </p:grpSpPr>
      <p:sp>
        <p:nvSpPr>
          <p:cNvPr id="31" name="Google Shape;31;p7"/>
          <p:cNvSpPr txBox="1"/>
          <p:nvPr/>
        </p:nvSpPr>
        <p:spPr>
          <a:xfrm>
            <a:off x="508000" y="2062032"/>
            <a:ext cx="5397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CN" sz="3200" b="1" dirty="0">
                <a:solidFill>
                  <a:srgbClr val="FF0000"/>
                </a:solidFill>
              </a:rPr>
              <a:t> </a:t>
            </a:r>
            <a:r>
              <a:rPr lang="zh-TW" sz="3200" b="1" i="0" u="none" strike="noStrike" cap="none" dirty="0">
                <a:solidFill>
                  <a:srgbClr val="FF0000"/>
                </a:solidFill>
                <a:latin typeface="Arial"/>
                <a:ea typeface="Arial"/>
                <a:cs typeface="Arial"/>
                <a:sym typeface="Arial"/>
              </a:rPr>
              <a:t>7</a:t>
            </a:r>
            <a:r>
              <a:rPr lang="en-US" altLang="zh-CN" sz="3200" b="1" i="0" u="none" strike="noStrike" cap="none" dirty="0">
                <a:solidFill>
                  <a:srgbClr val="FF0000"/>
                </a:solidFill>
                <a:latin typeface="Arial"/>
                <a:ea typeface="Arial"/>
                <a:cs typeface="Arial"/>
                <a:sym typeface="Arial"/>
              </a:rPr>
              <a:t>&amp;</a:t>
            </a:r>
            <a:r>
              <a:rPr lang="zh-TW" sz="3200" b="1" i="0" u="none" strike="noStrike" cap="none" dirty="0">
                <a:solidFill>
                  <a:srgbClr val="FF0000"/>
                </a:solidFill>
                <a:latin typeface="Arial"/>
                <a:ea typeface="Arial"/>
                <a:cs typeface="Arial"/>
                <a:sym typeface="Arial"/>
              </a:rPr>
              <a:t>8 </a:t>
            </a:r>
            <a:endParaRPr sz="3200" b="0" i="0" u="none" strike="noStrike" cap="none" dirty="0">
              <a:solidFill>
                <a:srgbClr val="FF0000"/>
              </a:solidFill>
              <a:latin typeface="Arial"/>
              <a:ea typeface="Arial"/>
              <a:cs typeface="Arial"/>
              <a:sym typeface="Arial"/>
            </a:endParaRPr>
          </a:p>
        </p:txBody>
      </p:sp>
      <p:sp>
        <p:nvSpPr>
          <p:cNvPr id="32" name="Google Shape;32;p7"/>
          <p:cNvSpPr txBox="1"/>
          <p:nvPr/>
        </p:nvSpPr>
        <p:spPr>
          <a:xfrm>
            <a:off x="508000" y="3998958"/>
            <a:ext cx="12240000"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說明 Description</a:t>
            </a:r>
            <a:endParaRPr/>
          </a:p>
        </p:txBody>
      </p:sp>
      <p:grpSp>
        <p:nvGrpSpPr>
          <p:cNvPr id="34" name="Google Shape;34;p7"/>
          <p:cNvGrpSpPr/>
          <p:nvPr/>
        </p:nvGrpSpPr>
        <p:grpSpPr>
          <a:xfrm>
            <a:off x="-177800" y="431800"/>
            <a:ext cx="6083300" cy="1308100"/>
            <a:chOff x="-177800" y="431800"/>
            <a:chExt cx="6083300" cy="1308100"/>
          </a:xfrm>
        </p:grpSpPr>
        <p:sp>
          <p:nvSpPr>
            <p:cNvPr id="35" name="Google Shape;35;p7"/>
            <p:cNvSpPr/>
            <p:nvPr/>
          </p:nvSpPr>
          <p:spPr>
            <a:xfrm>
              <a:off x="-177800" y="431800"/>
              <a:ext cx="58420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36" name="Google Shape;36;p7"/>
            <p:cNvSpPr txBox="1"/>
            <p:nvPr/>
          </p:nvSpPr>
          <p:spPr>
            <a:xfrm>
              <a:off x="508000" y="1246400"/>
              <a:ext cx="539750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altLang="zh-TW" sz="20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Yokogawa Taiwan Corporation</a:t>
              </a:r>
              <a:endParaRPr lang="en-US" sz="20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sp>
          <p:nvSpPr>
            <p:cNvPr id="37" name="Google Shape;37;p7"/>
            <p:cNvSpPr txBox="1"/>
            <p:nvPr/>
          </p:nvSpPr>
          <p:spPr>
            <a:xfrm>
              <a:off x="508000" y="693435"/>
              <a:ext cx="5397500"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altLang="en-US" sz="32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台灣橫河股份有限公司</a:t>
              </a:r>
              <a:endParaRPr lang="zh-TW" altLang="en-US" sz="32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grpSp>
      <p:sp>
        <p:nvSpPr>
          <p:cNvPr id="40" name="Google Shape;40;p7"/>
          <p:cNvSpPr txBox="1"/>
          <p:nvPr/>
        </p:nvSpPr>
        <p:spPr>
          <a:xfrm>
            <a:off x="508000" y="2845829"/>
            <a:ext cx="844550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本次參展之亮點展品/服務/技術</a:t>
            </a:r>
            <a:endParaRPr sz="2400" b="1" i="0" u="none" strike="noStrike" cap="none">
              <a:solidFill>
                <a:srgbClr val="595959"/>
              </a:solidFill>
              <a:latin typeface="Arial"/>
              <a:ea typeface="Arial"/>
              <a:cs typeface="Arial"/>
              <a:sym typeface="Arial"/>
            </a:endParaRPr>
          </a:p>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The highlights of this exhibition</a:t>
            </a:r>
            <a:r>
              <a:rPr lang="zh-TW" sz="1800" b="1" i="0" u="none" strike="noStrike" cap="none">
                <a:solidFill>
                  <a:srgbClr val="595959"/>
                </a:solidFill>
                <a:latin typeface="Arial"/>
                <a:ea typeface="Arial"/>
                <a:cs typeface="Arial"/>
                <a:sym typeface="Arial"/>
              </a:rPr>
              <a:t>(product, service or technology) </a:t>
            </a:r>
            <a:endParaRPr sz="2400" b="0" i="0" u="none" strike="noStrike" cap="none">
              <a:solidFill>
                <a:srgbClr val="595959"/>
              </a:solidFill>
              <a:latin typeface="Arial"/>
              <a:ea typeface="Arial"/>
              <a:cs typeface="Arial"/>
              <a:sym typeface="Arial"/>
            </a:endParaRPr>
          </a:p>
        </p:txBody>
      </p:sp>
      <p:grpSp>
        <p:nvGrpSpPr>
          <p:cNvPr id="43" name="Google Shape;43;p7"/>
          <p:cNvGrpSpPr/>
          <p:nvPr/>
        </p:nvGrpSpPr>
        <p:grpSpPr>
          <a:xfrm>
            <a:off x="10224000" y="1440000"/>
            <a:ext cx="2520000" cy="1864830"/>
            <a:chOff x="10224000" y="720000"/>
            <a:chExt cx="2520000" cy="1864830"/>
          </a:xfrm>
        </p:grpSpPr>
        <p:pic>
          <p:nvPicPr>
            <p:cNvPr id="44" name="Google Shape;44;p7"/>
            <p:cNvPicPr preferRelativeResize="0"/>
            <p:nvPr/>
          </p:nvPicPr>
          <p:blipFill rotWithShape="1">
            <a:blip r:embed="rId3">
              <a:alphaModFix/>
            </a:blip>
            <a:srcRect/>
            <a:stretch/>
          </p:blipFill>
          <p:spPr>
            <a:xfrm>
              <a:off x="10260000" y="720000"/>
              <a:ext cx="2448000" cy="893047"/>
            </a:xfrm>
            <a:prstGeom prst="rect">
              <a:avLst/>
            </a:prstGeom>
            <a:noFill/>
            <a:ln>
              <a:noFill/>
            </a:ln>
          </p:spPr>
        </p:pic>
        <p:sp>
          <p:nvSpPr>
            <p:cNvPr id="45" name="Google Shape;45;p7"/>
            <p:cNvSpPr txBox="1"/>
            <p:nvPr/>
          </p:nvSpPr>
          <p:spPr>
            <a:xfrm>
              <a:off x="10224000" y="1800000"/>
              <a:ext cx="2520000" cy="784830"/>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zh-TW" sz="2000" b="1" i="0" u="none" strike="noStrike" cap="none">
                  <a:solidFill>
                    <a:srgbClr val="002060"/>
                  </a:solidFill>
                  <a:latin typeface="Calibri"/>
                  <a:ea typeface="Calibri"/>
                  <a:cs typeface="Calibri"/>
                  <a:sym typeface="Calibri"/>
                </a:rPr>
                <a:t>智慧製造成熟度指數</a:t>
              </a:r>
              <a:endParaRPr sz="2000" b="1" i="0" u="none" strike="noStrike" cap="none">
                <a:solidFill>
                  <a:srgbClr val="002060"/>
                </a:solidFill>
                <a:latin typeface="Calibri"/>
                <a:ea typeface="Calibri"/>
                <a:cs typeface="Calibri"/>
                <a:sym typeface="Calibri"/>
              </a:endParaRPr>
            </a:p>
            <a:p>
              <a:pPr marL="0" marR="0" lvl="0" indent="0" algn="ctr" rtl="0">
                <a:lnSpc>
                  <a:spcPct val="100000"/>
                </a:lnSpc>
                <a:spcBef>
                  <a:spcPts val="600"/>
                </a:spcBef>
                <a:spcAft>
                  <a:spcPts val="0"/>
                </a:spcAft>
                <a:buNone/>
              </a:pPr>
              <a:r>
                <a:rPr lang="zh-TW" sz="2000" b="1" i="0" u="none" strike="noStrike" cap="none">
                  <a:solidFill>
                    <a:srgbClr val="002060"/>
                  </a:solidFill>
                  <a:latin typeface="Calibri"/>
                  <a:ea typeface="Calibri"/>
                  <a:cs typeface="Calibri"/>
                  <a:sym typeface="Calibri"/>
                </a:rPr>
                <a:t>工業智慧化轉型評估</a:t>
              </a:r>
              <a:endParaRPr/>
            </a:p>
          </p:txBody>
        </p:sp>
      </p:grpSp>
      <p:grpSp>
        <p:nvGrpSpPr>
          <p:cNvPr id="46" name="Google Shape;46;p7"/>
          <p:cNvGrpSpPr/>
          <p:nvPr/>
        </p:nvGrpSpPr>
        <p:grpSpPr>
          <a:xfrm>
            <a:off x="6156000" y="486000"/>
            <a:ext cx="2880000" cy="1714110"/>
            <a:chOff x="6156000" y="486000"/>
            <a:chExt cx="2880000" cy="1714110"/>
          </a:xfrm>
        </p:grpSpPr>
        <p:pic>
          <p:nvPicPr>
            <p:cNvPr id="47" name="Google Shape;47;p7" descr="一張含有 黃色, 圖形, 設計 的圖片&#10;&#10;自動產生的描述"/>
            <p:cNvPicPr preferRelativeResize="0"/>
            <p:nvPr/>
          </p:nvPicPr>
          <p:blipFill rotWithShape="1">
            <a:blip r:embed="rId4">
              <a:alphaModFix/>
            </a:blip>
            <a:srcRect/>
            <a:stretch/>
          </p:blipFill>
          <p:spPr>
            <a:xfrm>
              <a:off x="6912000" y="486000"/>
              <a:ext cx="1368000" cy="1188792"/>
            </a:xfrm>
            <a:prstGeom prst="rect">
              <a:avLst/>
            </a:prstGeom>
            <a:noFill/>
            <a:ln>
              <a:noFill/>
            </a:ln>
          </p:spPr>
        </p:pic>
        <p:sp>
          <p:nvSpPr>
            <p:cNvPr id="48" name="Google Shape;48;p7"/>
            <p:cNvSpPr txBox="1"/>
            <p:nvPr/>
          </p:nvSpPr>
          <p:spPr>
            <a:xfrm>
              <a:off x="6156000" y="1800000"/>
              <a:ext cx="2880000" cy="400110"/>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zh-TW" sz="2000" b="1" i="0" u="none" strike="noStrike" cap="none">
                  <a:solidFill>
                    <a:schemeClr val="dk1"/>
                  </a:solidFill>
                  <a:latin typeface="Calibri"/>
                  <a:ea typeface="Calibri"/>
                  <a:cs typeface="Calibri"/>
                  <a:sym typeface="Calibri"/>
                </a:rPr>
                <a:t>台灣橫河股份有限公司</a:t>
              </a:r>
              <a:endParaRPr/>
            </a:p>
          </p:txBody>
        </p:sp>
      </p:grpSp>
      <p:sp>
        <p:nvSpPr>
          <p:cNvPr id="49" name="Google Shape;49;p7"/>
          <p:cNvSpPr txBox="1"/>
          <p:nvPr/>
        </p:nvSpPr>
        <p:spPr>
          <a:xfrm>
            <a:off x="540000" y="4494499"/>
            <a:ext cx="7200000" cy="1892826"/>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None/>
            </a:pPr>
            <a:r>
              <a:rPr lang="zh-TW" sz="2200" b="1" i="0" u="none" strike="noStrike" cap="none">
                <a:solidFill>
                  <a:srgbClr val="2D2F6B"/>
                </a:solidFill>
                <a:latin typeface="Calibri"/>
                <a:ea typeface="Calibri"/>
                <a:cs typeface="Calibri"/>
                <a:sym typeface="Calibri"/>
              </a:rPr>
              <a:t>Smart Industry</a:t>
            </a:r>
            <a:r>
              <a:rPr lang="zh-TW" sz="2200" b="1" i="0" u="none" strike="noStrike" cap="none">
                <a:solidFill>
                  <a:srgbClr val="3F3F3F"/>
                </a:solidFill>
                <a:latin typeface="Calibri"/>
                <a:ea typeface="Calibri"/>
                <a:cs typeface="Calibri"/>
                <a:sym typeface="Calibri"/>
              </a:rPr>
              <a:t> </a:t>
            </a:r>
            <a:r>
              <a:rPr lang="zh-TW" sz="2200" b="1" i="0" u="none" strike="noStrike" cap="none">
                <a:solidFill>
                  <a:srgbClr val="2974BE"/>
                </a:solidFill>
                <a:latin typeface="Calibri"/>
                <a:ea typeface="Calibri"/>
                <a:cs typeface="Calibri"/>
                <a:sym typeface="Calibri"/>
              </a:rPr>
              <a:t>Readiness Index</a:t>
            </a:r>
            <a:r>
              <a:rPr lang="zh-TW" sz="1800" b="1" i="0" u="none" strike="noStrike" cap="none">
                <a:solidFill>
                  <a:srgbClr val="3F3F3F"/>
                </a:solidFill>
                <a:latin typeface="Calibri"/>
                <a:ea typeface="Calibri"/>
                <a:cs typeface="Calibri"/>
                <a:sym typeface="Calibri"/>
              </a:rPr>
              <a:t>（S.I.R.I.）為協助企業評估數位化程度的量化指標，由世界經濟論壇（WEF）及多家專業顧問公司所共同打造，是全球首個由政府發起與有自我評估工具的工業4.0轉型評估。</a:t>
            </a:r>
            <a:endParaRPr sz="1800" b="1" i="0" u="none" strike="noStrike" cap="none">
              <a:solidFill>
                <a:srgbClr val="3F3F3F"/>
              </a:solidFill>
              <a:latin typeface="Calibri"/>
              <a:ea typeface="Calibri"/>
              <a:cs typeface="Calibri"/>
              <a:sym typeface="Calibri"/>
            </a:endParaRPr>
          </a:p>
          <a:p>
            <a:pPr marL="0" marR="0" lvl="0" indent="0" algn="l" rtl="0">
              <a:lnSpc>
                <a:spcPct val="100000"/>
              </a:lnSpc>
              <a:spcBef>
                <a:spcPts val="600"/>
              </a:spcBef>
              <a:spcAft>
                <a:spcPts val="0"/>
              </a:spcAft>
              <a:buNone/>
            </a:pPr>
            <a:r>
              <a:rPr lang="zh-TW" sz="1800" b="1" i="0" u="none" strike="noStrike" cap="none">
                <a:solidFill>
                  <a:srgbClr val="3F3F3F"/>
                </a:solidFill>
                <a:latin typeface="Calibri"/>
                <a:ea typeface="Calibri"/>
                <a:cs typeface="Calibri"/>
                <a:sym typeface="Calibri"/>
              </a:rPr>
              <a:t>透過 S.I.R.I. 評估並結合橫河集團逾百年的領域知識及實績經驗，提供產業數位轉型最佳實踐計畫，為企業的數位轉型之路引導方向，訂定下一步行動，成功轉型，提升執行效率與企業競爭力，邁向永續經營。</a:t>
            </a:r>
            <a:endParaRPr/>
          </a:p>
        </p:txBody>
      </p:sp>
      <p:pic>
        <p:nvPicPr>
          <p:cNvPr id="50" name="Google Shape;50;p7"/>
          <p:cNvPicPr preferRelativeResize="0"/>
          <p:nvPr/>
        </p:nvPicPr>
        <p:blipFill rotWithShape="1">
          <a:blip r:embed="rId5">
            <a:alphaModFix/>
          </a:blip>
          <a:srcRect/>
          <a:stretch/>
        </p:blipFill>
        <p:spPr>
          <a:xfrm>
            <a:off x="7524000" y="4464000"/>
            <a:ext cx="5400000" cy="2101561"/>
          </a:xfrm>
          <a:prstGeom prst="rect">
            <a:avLst/>
          </a:prstGeom>
          <a:noFill/>
          <a:ln>
            <a:noFill/>
          </a:ln>
        </p:spPr>
      </p:pic>
      <p:sp>
        <p:nvSpPr>
          <p:cNvPr id="51" name="Google Shape;51;p7"/>
          <p:cNvSpPr txBox="1"/>
          <p:nvPr/>
        </p:nvSpPr>
        <p:spPr>
          <a:xfrm>
            <a:off x="3816000" y="4052611"/>
            <a:ext cx="9000000" cy="461665"/>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zh-TW" sz="2000" b="0" i="0" u="none" strike="noStrike" cap="none">
                <a:solidFill>
                  <a:schemeClr val="accent2"/>
                </a:solidFill>
                <a:latin typeface="Calibri"/>
                <a:ea typeface="Calibri"/>
                <a:cs typeface="Calibri"/>
                <a:sym typeface="Calibri"/>
              </a:rPr>
              <a:t>助力企業智慧轉型，『對症下藥』的</a:t>
            </a:r>
            <a:r>
              <a:rPr lang="zh-TW" sz="2400" b="0" i="0" u="none" strike="noStrike" cap="none">
                <a:solidFill>
                  <a:schemeClr val="accent2"/>
                </a:solidFill>
                <a:latin typeface="Calibri"/>
                <a:ea typeface="Calibri"/>
                <a:cs typeface="Calibri"/>
                <a:sym typeface="Calibri"/>
              </a:rPr>
              <a:t>轉型評估 </a:t>
            </a:r>
            <a:r>
              <a:rPr lang="zh-TW" sz="2000" b="0" i="0" u="none" strike="noStrike" cap="none">
                <a:solidFill>
                  <a:schemeClr val="accent2"/>
                </a:solidFill>
                <a:latin typeface="Calibri"/>
                <a:ea typeface="Calibri"/>
                <a:cs typeface="Calibri"/>
                <a:sym typeface="Calibri"/>
              </a:rPr>
              <a:t>&amp;『量身訂製』的</a:t>
            </a:r>
            <a:r>
              <a:rPr lang="zh-TW" sz="2400" b="0" i="0" u="none" strike="noStrike" cap="none">
                <a:solidFill>
                  <a:schemeClr val="accent2"/>
                </a:solidFill>
                <a:latin typeface="Calibri"/>
                <a:ea typeface="Calibri"/>
                <a:cs typeface="Calibri"/>
                <a:sym typeface="Calibri"/>
              </a:rPr>
              <a:t>計劃藍圖</a:t>
            </a:r>
            <a:endParaRPr sz="2400" b="0" i="0" u="none" strike="noStrike" cap="none">
              <a:solidFill>
                <a:schemeClr val="accent2"/>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p8"/>
          <p:cNvSpPr txBox="1"/>
          <p:nvPr/>
        </p:nvSpPr>
        <p:spPr>
          <a:xfrm>
            <a:off x="508000" y="2062032"/>
            <a:ext cx="5397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zh-TW" sz="3200" b="1" i="0" u="none" strike="noStrike" cap="none" dirty="0">
                <a:solidFill>
                  <a:srgbClr val="FF0000"/>
                </a:solidFill>
                <a:latin typeface="Arial"/>
                <a:ea typeface="Arial"/>
                <a:cs typeface="Arial"/>
                <a:sym typeface="Arial"/>
              </a:rPr>
              <a:t>7</a:t>
            </a:r>
            <a:r>
              <a:rPr lang="en-US" altLang="zh-CN" sz="3200" b="1" i="0" u="none" strike="noStrike" cap="none" dirty="0">
                <a:solidFill>
                  <a:srgbClr val="FF0000"/>
                </a:solidFill>
                <a:latin typeface="Arial"/>
                <a:ea typeface="Arial"/>
                <a:cs typeface="Arial"/>
                <a:sym typeface="Arial"/>
              </a:rPr>
              <a:t>&amp;</a:t>
            </a:r>
            <a:r>
              <a:rPr lang="zh-TW" sz="3200" b="1" i="0" u="none" strike="noStrike" cap="none" dirty="0">
                <a:solidFill>
                  <a:srgbClr val="FF0000"/>
                </a:solidFill>
                <a:latin typeface="Arial"/>
                <a:ea typeface="Arial"/>
                <a:cs typeface="Arial"/>
                <a:sym typeface="Arial"/>
              </a:rPr>
              <a:t>8 </a:t>
            </a:r>
            <a:endParaRPr sz="3200" b="0" i="0" u="none" strike="noStrike" cap="none" dirty="0">
              <a:solidFill>
                <a:srgbClr val="FF0000"/>
              </a:solidFill>
              <a:latin typeface="Arial"/>
              <a:ea typeface="Arial"/>
              <a:cs typeface="Arial"/>
              <a:sym typeface="Arial"/>
            </a:endParaRPr>
          </a:p>
        </p:txBody>
      </p:sp>
      <p:sp>
        <p:nvSpPr>
          <p:cNvPr id="58" name="Google Shape;58;p8"/>
          <p:cNvSpPr txBox="1"/>
          <p:nvPr/>
        </p:nvSpPr>
        <p:spPr>
          <a:xfrm>
            <a:off x="508000" y="3998958"/>
            <a:ext cx="5397500"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說明 Description</a:t>
            </a:r>
            <a:endParaRPr sz="2400" b="0" i="0" u="none" strike="noStrike" cap="none">
              <a:solidFill>
                <a:srgbClr val="595959"/>
              </a:solidFill>
              <a:latin typeface="Arial"/>
              <a:ea typeface="Arial"/>
              <a:cs typeface="Arial"/>
              <a:sym typeface="Arial"/>
            </a:endParaRPr>
          </a:p>
        </p:txBody>
      </p:sp>
      <p:sp>
        <p:nvSpPr>
          <p:cNvPr id="66" name="Google Shape;66;p8"/>
          <p:cNvSpPr txBox="1"/>
          <p:nvPr/>
        </p:nvSpPr>
        <p:spPr>
          <a:xfrm>
            <a:off x="508000" y="2845829"/>
            <a:ext cx="844550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dirty="0">
                <a:solidFill>
                  <a:srgbClr val="595959"/>
                </a:solidFill>
                <a:latin typeface="Arial"/>
                <a:ea typeface="Arial"/>
                <a:cs typeface="Arial"/>
                <a:sym typeface="Arial"/>
              </a:rPr>
              <a:t>本次參展之亮點展品/服務/技術</a:t>
            </a:r>
            <a:endParaRPr sz="2400" b="1" i="0" u="none" strike="noStrike" cap="none" dirty="0">
              <a:solidFill>
                <a:srgbClr val="595959"/>
              </a:solidFill>
              <a:latin typeface="Arial"/>
              <a:ea typeface="Arial"/>
              <a:cs typeface="Arial"/>
              <a:sym typeface="Arial"/>
            </a:endParaRPr>
          </a:p>
          <a:p>
            <a:pPr marL="0" marR="0" lvl="0" indent="0" algn="l" rtl="0">
              <a:lnSpc>
                <a:spcPct val="100000"/>
              </a:lnSpc>
              <a:spcBef>
                <a:spcPts val="0"/>
              </a:spcBef>
              <a:spcAft>
                <a:spcPts val="0"/>
              </a:spcAft>
              <a:buNone/>
            </a:pPr>
            <a:r>
              <a:rPr lang="zh-TW" sz="2400" b="1" i="0" u="none" strike="noStrike" cap="none" dirty="0">
                <a:solidFill>
                  <a:srgbClr val="595959"/>
                </a:solidFill>
                <a:latin typeface="Arial"/>
                <a:ea typeface="Arial"/>
                <a:cs typeface="Arial"/>
                <a:sym typeface="Arial"/>
              </a:rPr>
              <a:t>The highlights of this exhibition</a:t>
            </a:r>
            <a:r>
              <a:rPr lang="zh-TW" sz="1800" b="1" i="0" u="none" strike="noStrike" cap="none" dirty="0">
                <a:solidFill>
                  <a:srgbClr val="595959"/>
                </a:solidFill>
                <a:latin typeface="Arial"/>
                <a:ea typeface="Arial"/>
                <a:cs typeface="Arial"/>
                <a:sym typeface="Arial"/>
              </a:rPr>
              <a:t>(product, service or technology) </a:t>
            </a:r>
            <a:endParaRPr sz="2400" b="0" i="0" u="none" strike="noStrike" cap="none" dirty="0">
              <a:solidFill>
                <a:srgbClr val="595959"/>
              </a:solidFill>
              <a:latin typeface="Arial"/>
              <a:ea typeface="Arial"/>
              <a:cs typeface="Arial"/>
              <a:sym typeface="Arial"/>
            </a:endParaRPr>
          </a:p>
        </p:txBody>
      </p:sp>
      <p:grpSp>
        <p:nvGrpSpPr>
          <p:cNvPr id="69" name="Google Shape;69;p8"/>
          <p:cNvGrpSpPr/>
          <p:nvPr/>
        </p:nvGrpSpPr>
        <p:grpSpPr>
          <a:xfrm>
            <a:off x="6156000" y="486000"/>
            <a:ext cx="2880000" cy="1714110"/>
            <a:chOff x="6156000" y="486000"/>
            <a:chExt cx="2880000" cy="1714110"/>
          </a:xfrm>
        </p:grpSpPr>
        <p:pic>
          <p:nvPicPr>
            <p:cNvPr id="70" name="Google Shape;70;p8" descr="一張含有 黃色, 圖形, 設計 的圖片&#10;&#10;自動產生的描述"/>
            <p:cNvPicPr preferRelativeResize="0"/>
            <p:nvPr/>
          </p:nvPicPr>
          <p:blipFill rotWithShape="1">
            <a:blip r:embed="rId3">
              <a:alphaModFix/>
            </a:blip>
            <a:srcRect/>
            <a:stretch/>
          </p:blipFill>
          <p:spPr>
            <a:xfrm>
              <a:off x="6912000" y="486000"/>
              <a:ext cx="1368000" cy="1188792"/>
            </a:xfrm>
            <a:prstGeom prst="rect">
              <a:avLst/>
            </a:prstGeom>
            <a:noFill/>
            <a:ln>
              <a:noFill/>
            </a:ln>
          </p:spPr>
        </p:pic>
        <p:sp>
          <p:nvSpPr>
            <p:cNvPr id="71" name="Google Shape;71;p8"/>
            <p:cNvSpPr txBox="1"/>
            <p:nvPr/>
          </p:nvSpPr>
          <p:spPr>
            <a:xfrm>
              <a:off x="6156000" y="1800000"/>
              <a:ext cx="2880000" cy="400110"/>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None/>
              </a:pPr>
              <a:r>
                <a:rPr lang="zh-TW" sz="2000" b="1" i="0" u="none" strike="noStrike" cap="none">
                  <a:solidFill>
                    <a:schemeClr val="dk1"/>
                  </a:solidFill>
                  <a:latin typeface="Calibri"/>
                  <a:ea typeface="Calibri"/>
                  <a:cs typeface="Calibri"/>
                  <a:sym typeface="Calibri"/>
                </a:rPr>
                <a:t>台灣橫河股份有限公司</a:t>
              </a:r>
              <a:endParaRPr/>
            </a:p>
          </p:txBody>
        </p:sp>
      </p:grpSp>
      <p:sp>
        <p:nvSpPr>
          <p:cNvPr id="72" name="Google Shape;72;p8"/>
          <p:cNvSpPr txBox="1"/>
          <p:nvPr/>
        </p:nvSpPr>
        <p:spPr>
          <a:xfrm>
            <a:off x="504000" y="4392000"/>
            <a:ext cx="7272000" cy="235449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None/>
            </a:pPr>
            <a:r>
              <a:rPr lang="zh-TW" sz="1800" b="1" i="0" u="none" strike="noStrike" cap="none">
                <a:solidFill>
                  <a:srgbClr val="3F3F3F"/>
                </a:solidFill>
                <a:latin typeface="Calibri"/>
                <a:ea typeface="Calibri"/>
                <a:cs typeface="Calibri"/>
                <a:sym typeface="Calibri"/>
              </a:rPr>
              <a:t>～能源轉型～</a:t>
            </a:r>
            <a:endParaRPr/>
          </a:p>
          <a:p>
            <a:pPr marL="0" marR="0" lvl="0" indent="0" algn="l" rtl="0">
              <a:lnSpc>
                <a:spcPct val="100000"/>
              </a:lnSpc>
              <a:spcBef>
                <a:spcPts val="0"/>
              </a:spcBef>
              <a:spcAft>
                <a:spcPts val="0"/>
              </a:spcAft>
              <a:buNone/>
            </a:pPr>
            <a:r>
              <a:rPr lang="zh-TW" sz="1400" b="1" i="0" u="none" strike="noStrike" cap="none">
                <a:solidFill>
                  <a:srgbClr val="3F3F3F"/>
                </a:solidFill>
                <a:latin typeface="Calibri"/>
                <a:ea typeface="Calibri"/>
                <a:cs typeface="Calibri"/>
                <a:sym typeface="Calibri"/>
              </a:rPr>
              <a:t>要實現淨零排放目標，你需要一份路線圖和 KBC 的解決方案與工具－</a:t>
            </a:r>
            <a:r>
              <a:rPr lang="zh-TW" sz="2200" b="1" i="0" u="none" strike="noStrike" cap="none">
                <a:solidFill>
                  <a:srgbClr val="00303B"/>
                </a:solidFill>
                <a:latin typeface="Calibri"/>
                <a:ea typeface="Calibri"/>
                <a:cs typeface="Calibri"/>
                <a:sym typeface="Calibri"/>
              </a:rPr>
              <a:t>VISUAL</a:t>
            </a:r>
            <a:r>
              <a:rPr lang="zh-TW" sz="2200" b="1" i="0" u="none" strike="noStrike" cap="none">
                <a:solidFill>
                  <a:srgbClr val="3F3F3F"/>
                </a:solidFill>
                <a:latin typeface="Calibri"/>
                <a:ea typeface="Calibri"/>
                <a:cs typeface="Calibri"/>
                <a:sym typeface="Calibri"/>
              </a:rPr>
              <a:t> </a:t>
            </a:r>
            <a:r>
              <a:rPr lang="zh-TW" sz="2200" b="1" i="0" u="none" strike="noStrike" cap="none">
                <a:solidFill>
                  <a:srgbClr val="789E4A"/>
                </a:solidFill>
                <a:latin typeface="Calibri"/>
                <a:ea typeface="Calibri"/>
                <a:cs typeface="Calibri"/>
                <a:sym typeface="Calibri"/>
              </a:rPr>
              <a:t>MESA</a:t>
            </a:r>
            <a:r>
              <a:rPr lang="zh-TW" sz="2200" b="1" i="0" u="none" strike="noStrike" cap="none">
                <a:solidFill>
                  <a:srgbClr val="A6BC8C"/>
                </a:solidFill>
                <a:latin typeface="Calibri"/>
                <a:ea typeface="Calibri"/>
                <a:cs typeface="Calibri"/>
                <a:sym typeface="Calibri"/>
              </a:rPr>
              <a:t>®</a:t>
            </a:r>
            <a:endParaRPr sz="1400" b="1" i="0" u="none" strike="noStrike" cap="none">
              <a:solidFill>
                <a:srgbClr val="3F3F3F"/>
              </a:solidFill>
              <a:latin typeface="Calibri"/>
              <a:ea typeface="Calibri"/>
              <a:cs typeface="Calibri"/>
              <a:sym typeface="Calibri"/>
            </a:endParaRPr>
          </a:p>
          <a:p>
            <a:pPr marL="0" marR="0" lvl="0" indent="0" algn="l" rtl="0">
              <a:lnSpc>
                <a:spcPct val="100000"/>
              </a:lnSpc>
              <a:spcBef>
                <a:spcPts val="0"/>
              </a:spcBef>
              <a:spcAft>
                <a:spcPts val="0"/>
              </a:spcAft>
              <a:buNone/>
            </a:pPr>
            <a:r>
              <a:rPr lang="zh-TW" sz="1400" b="1" i="0" u="none" strike="noStrike" cap="none">
                <a:solidFill>
                  <a:srgbClr val="3F3F3F"/>
                </a:solidFill>
                <a:latin typeface="Calibri"/>
                <a:ea typeface="Calibri"/>
                <a:cs typeface="Calibri"/>
                <a:sym typeface="Calibri"/>
              </a:rPr>
              <a:t>建立一個可靠的工具組件，用於減排解決方案和業務績效指標的模型建立，同時保持在新訊息（例：政府法規、企業決策、原料／需求／技術的變化等）出現時改變方法的選項。</a:t>
            </a:r>
            <a:endParaRPr sz="1400" b="1" i="0" u="none" strike="noStrike" cap="none">
              <a:solidFill>
                <a:srgbClr val="3F3F3F"/>
              </a:solidFill>
              <a:latin typeface="Calibri"/>
              <a:ea typeface="Calibri"/>
              <a:cs typeface="Calibri"/>
              <a:sym typeface="Calibri"/>
            </a:endParaRPr>
          </a:p>
          <a:p>
            <a:pPr marL="0" marR="0" lvl="0" indent="0" algn="l" rtl="0">
              <a:lnSpc>
                <a:spcPct val="100000"/>
              </a:lnSpc>
              <a:spcBef>
                <a:spcPts val="600"/>
              </a:spcBef>
              <a:spcAft>
                <a:spcPts val="0"/>
              </a:spcAft>
              <a:buNone/>
            </a:pPr>
            <a:r>
              <a:rPr lang="zh-TW" sz="1800" b="1" i="0" u="none" strike="noStrike" cap="none">
                <a:solidFill>
                  <a:srgbClr val="3F3F3F"/>
                </a:solidFill>
                <a:latin typeface="Calibri"/>
                <a:ea typeface="Calibri"/>
                <a:cs typeface="Calibri"/>
                <a:sym typeface="Calibri"/>
              </a:rPr>
              <a:t>～通往淨零排放的道路既複雜又不確定～</a:t>
            </a:r>
            <a:endParaRPr/>
          </a:p>
          <a:p>
            <a:pPr marL="0" marR="0" lvl="0" indent="0" algn="l" rtl="0">
              <a:lnSpc>
                <a:spcPct val="100000"/>
              </a:lnSpc>
              <a:spcBef>
                <a:spcPts val="0"/>
              </a:spcBef>
              <a:spcAft>
                <a:spcPts val="0"/>
              </a:spcAft>
              <a:buNone/>
            </a:pPr>
            <a:r>
              <a:rPr lang="zh-TW" sz="1400" b="1" i="0" u="none" strike="noStrike" cap="none">
                <a:solidFill>
                  <a:srgbClr val="3F3F3F"/>
                </a:solidFill>
                <a:latin typeface="Calibri"/>
                <a:ea typeface="Calibri"/>
                <a:cs typeface="Calibri"/>
                <a:sym typeface="Calibri"/>
              </a:rPr>
              <a:t>要實現範疇一、二、三的減排，需要準確地對多種技術和重新配置選項進行映射和建模，同時考慮到當前的商業基礎和未來的供需情景。然後，實現減排就需要有信心地投入資本，分配有限的財務和人力資源，並高效地執行複雜的重組和調整項目。</a:t>
            </a:r>
            <a:endParaRPr sz="1400" b="1" i="0" u="none" strike="noStrike" cap="none">
              <a:solidFill>
                <a:srgbClr val="3F3F3F"/>
              </a:solidFill>
              <a:latin typeface="Calibri"/>
              <a:ea typeface="Calibri"/>
              <a:cs typeface="Calibri"/>
              <a:sym typeface="Calibri"/>
            </a:endParaRPr>
          </a:p>
          <a:p>
            <a:pPr marL="0" marR="0" lvl="0" indent="0" algn="l" rtl="0">
              <a:lnSpc>
                <a:spcPct val="100000"/>
              </a:lnSpc>
              <a:spcBef>
                <a:spcPts val="0"/>
              </a:spcBef>
              <a:spcAft>
                <a:spcPts val="0"/>
              </a:spcAft>
              <a:buNone/>
            </a:pPr>
            <a:endParaRPr sz="1400" b="1" i="0" u="none" strike="noStrike" cap="none">
              <a:solidFill>
                <a:srgbClr val="3F3F3F"/>
              </a:solidFill>
              <a:latin typeface="Calibri"/>
              <a:ea typeface="Calibri"/>
              <a:cs typeface="Calibri"/>
              <a:sym typeface="Calibri"/>
            </a:endParaRPr>
          </a:p>
        </p:txBody>
      </p:sp>
      <p:pic>
        <p:nvPicPr>
          <p:cNvPr id="73" name="Google Shape;73;p8"/>
          <p:cNvPicPr preferRelativeResize="0"/>
          <p:nvPr/>
        </p:nvPicPr>
        <p:blipFill rotWithShape="1">
          <a:blip r:embed="rId4">
            <a:alphaModFix/>
          </a:blip>
          <a:srcRect/>
          <a:stretch/>
        </p:blipFill>
        <p:spPr>
          <a:xfrm>
            <a:off x="7632000" y="4500000"/>
            <a:ext cx="5580000" cy="1984000"/>
          </a:xfrm>
          <a:prstGeom prst="rect">
            <a:avLst/>
          </a:prstGeom>
          <a:noFill/>
          <a:ln>
            <a:noFill/>
          </a:ln>
        </p:spPr>
      </p:pic>
      <p:grpSp>
        <p:nvGrpSpPr>
          <p:cNvPr id="74" name="Google Shape;74;p8"/>
          <p:cNvGrpSpPr/>
          <p:nvPr/>
        </p:nvGrpSpPr>
        <p:grpSpPr>
          <a:xfrm>
            <a:off x="10332000" y="612000"/>
            <a:ext cx="2340000" cy="3231000"/>
            <a:chOff x="10332000" y="612000"/>
            <a:chExt cx="2340000" cy="3231000"/>
          </a:xfrm>
        </p:grpSpPr>
        <p:pic>
          <p:nvPicPr>
            <p:cNvPr id="75" name="Google Shape;75;p8" descr="一張含有 文字, 字型, 圖形, 平面設計 的圖片&#10;&#10;自動產生的描述"/>
            <p:cNvPicPr preferRelativeResize="0"/>
            <p:nvPr/>
          </p:nvPicPr>
          <p:blipFill rotWithShape="1">
            <a:blip r:embed="rId5">
              <a:alphaModFix/>
            </a:blip>
            <a:srcRect/>
            <a:stretch/>
          </p:blipFill>
          <p:spPr>
            <a:xfrm>
              <a:off x="10332000" y="612000"/>
              <a:ext cx="2340000" cy="1985490"/>
            </a:xfrm>
            <a:prstGeom prst="rect">
              <a:avLst/>
            </a:prstGeom>
            <a:noFill/>
            <a:ln>
              <a:noFill/>
            </a:ln>
          </p:spPr>
        </p:pic>
        <p:pic>
          <p:nvPicPr>
            <p:cNvPr id="76" name="Google Shape;76;p8" descr="一張含有 標誌, 字型, 符號, 圖形 的圖片&#10;&#10;自動產生的描述"/>
            <p:cNvPicPr preferRelativeResize="0"/>
            <p:nvPr/>
          </p:nvPicPr>
          <p:blipFill rotWithShape="1">
            <a:blip r:embed="rId6">
              <a:alphaModFix/>
            </a:blip>
            <a:srcRect/>
            <a:stretch/>
          </p:blipFill>
          <p:spPr>
            <a:xfrm>
              <a:off x="10692000" y="2628000"/>
              <a:ext cx="1620000" cy="1215000"/>
            </a:xfrm>
            <a:prstGeom prst="rect">
              <a:avLst/>
            </a:prstGeom>
            <a:noFill/>
            <a:ln>
              <a:noFill/>
            </a:ln>
          </p:spPr>
        </p:pic>
      </p:grpSp>
      <p:grpSp>
        <p:nvGrpSpPr>
          <p:cNvPr id="2" name="Google Shape;34;p7">
            <a:extLst>
              <a:ext uri="{FF2B5EF4-FFF2-40B4-BE49-F238E27FC236}">
                <a16:creationId xmlns:a16="http://schemas.microsoft.com/office/drawing/2014/main" id="{7011E070-561E-35E5-F19C-F99726D78BF9}"/>
              </a:ext>
            </a:extLst>
          </p:cNvPr>
          <p:cNvGrpSpPr/>
          <p:nvPr/>
        </p:nvGrpSpPr>
        <p:grpSpPr>
          <a:xfrm>
            <a:off x="-177800" y="431800"/>
            <a:ext cx="6083300" cy="1308100"/>
            <a:chOff x="-177800" y="431800"/>
            <a:chExt cx="6083300" cy="1308100"/>
          </a:xfrm>
        </p:grpSpPr>
        <p:sp>
          <p:nvSpPr>
            <p:cNvPr id="3" name="Google Shape;35;p7">
              <a:extLst>
                <a:ext uri="{FF2B5EF4-FFF2-40B4-BE49-F238E27FC236}">
                  <a16:creationId xmlns:a16="http://schemas.microsoft.com/office/drawing/2014/main" id="{C6B61D58-D51C-4B7A-5A65-E680DBE4617B}"/>
                </a:ext>
              </a:extLst>
            </p:cNvPr>
            <p:cNvSpPr/>
            <p:nvPr/>
          </p:nvSpPr>
          <p:spPr>
            <a:xfrm>
              <a:off x="-177800" y="431800"/>
              <a:ext cx="58420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4" name="Google Shape;36;p7">
              <a:extLst>
                <a:ext uri="{FF2B5EF4-FFF2-40B4-BE49-F238E27FC236}">
                  <a16:creationId xmlns:a16="http://schemas.microsoft.com/office/drawing/2014/main" id="{3FA7277B-D271-B846-0B0A-E3C50DE818E3}"/>
                </a:ext>
              </a:extLst>
            </p:cNvPr>
            <p:cNvSpPr txBox="1"/>
            <p:nvPr/>
          </p:nvSpPr>
          <p:spPr>
            <a:xfrm>
              <a:off x="508000" y="1246400"/>
              <a:ext cx="539750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altLang="zh-TW" sz="20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Yokogawa Taiwan Corporation</a:t>
              </a:r>
              <a:endParaRPr lang="en-US" sz="20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sp>
          <p:nvSpPr>
            <p:cNvPr id="5" name="Google Shape;37;p7">
              <a:extLst>
                <a:ext uri="{FF2B5EF4-FFF2-40B4-BE49-F238E27FC236}">
                  <a16:creationId xmlns:a16="http://schemas.microsoft.com/office/drawing/2014/main" id="{A0E8368F-82A2-9BA3-59C2-3E486B4164C5}"/>
                </a:ext>
              </a:extLst>
            </p:cNvPr>
            <p:cNvSpPr txBox="1"/>
            <p:nvPr/>
          </p:nvSpPr>
          <p:spPr>
            <a:xfrm>
              <a:off x="508000" y="693435"/>
              <a:ext cx="5397500"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altLang="en-US" sz="32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台灣橫河股份有限公司</a:t>
              </a:r>
              <a:endParaRPr lang="zh-TW" altLang="en-US" sz="32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C5999D1-5FF8-2A4B-C7F1-95831F75970D}"/>
              </a:ext>
            </a:extLst>
          </p:cNvPr>
          <p:cNvSpPr txBox="1"/>
          <p:nvPr/>
        </p:nvSpPr>
        <p:spPr>
          <a:xfrm>
            <a:off x="508000" y="2062032"/>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CN" sz="3200" b="1" dirty="0">
                <a:solidFill>
                  <a:srgbClr val="FF0000"/>
                </a:solidFill>
              </a:rPr>
              <a:t>9</a:t>
            </a:r>
            <a:endParaRPr lang="en-US" altLang="zh-TW" sz="3200" b="0" i="0" u="none" strike="noStrike" cap="none" dirty="0">
              <a:solidFill>
                <a:srgbClr val="FF0000"/>
              </a:solidFill>
              <a:latin typeface="Arial"/>
              <a:ea typeface="Arial"/>
              <a:cs typeface="Arial"/>
              <a:sym typeface="Arial"/>
            </a:endParaRPr>
          </a:p>
        </p:txBody>
      </p:sp>
      <p:grpSp>
        <p:nvGrpSpPr>
          <p:cNvPr id="11" name="群組 10">
            <a:extLst>
              <a:ext uri="{FF2B5EF4-FFF2-40B4-BE49-F238E27FC236}">
                <a16:creationId xmlns:a16="http://schemas.microsoft.com/office/drawing/2014/main" id="{BD3F5079-A0DA-B419-F2DB-12DAA5266F71}"/>
              </a:ext>
            </a:extLst>
          </p:cNvPr>
          <p:cNvGrpSpPr/>
          <p:nvPr/>
        </p:nvGrpSpPr>
        <p:grpSpPr>
          <a:xfrm>
            <a:off x="-177800" y="431800"/>
            <a:ext cx="6083300" cy="1308100"/>
            <a:chOff x="-177800" y="431800"/>
            <a:chExt cx="6083300" cy="1308100"/>
          </a:xfrm>
        </p:grpSpPr>
        <p:sp>
          <p:nvSpPr>
            <p:cNvPr id="2" name="矩形 1">
              <a:extLst>
                <a:ext uri="{FF2B5EF4-FFF2-40B4-BE49-F238E27FC236}">
                  <a16:creationId xmlns:a16="http://schemas.microsoft.com/office/drawing/2014/main" id="{06ABF692-8CA2-D50C-A9DC-DD4FEE5AC115}"/>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3" name="文字方塊 2">
              <a:extLst>
                <a:ext uri="{FF2B5EF4-FFF2-40B4-BE49-F238E27FC236}">
                  <a16:creationId xmlns:a16="http://schemas.microsoft.com/office/drawing/2014/main" id="{4D6D68A5-2757-305E-D339-20B2637F6D91}"/>
                </a:ext>
              </a:extLst>
            </p:cNvPr>
            <p:cNvSpPr txBox="1"/>
            <p:nvPr/>
          </p:nvSpPr>
          <p:spPr>
            <a:xfrm>
              <a:off x="5080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Galaxy Software Services Corporation</a:t>
              </a:r>
              <a:endParaRPr lang="zh-TW" altLang="en-US" sz="2000" dirty="0">
                <a:solidFill>
                  <a:schemeClr val="bg1"/>
                </a:solidFill>
              </a:endParaRPr>
            </a:p>
          </p:txBody>
        </p:sp>
        <p:sp>
          <p:nvSpPr>
            <p:cNvPr id="5" name="文字方塊 4">
              <a:extLst>
                <a:ext uri="{FF2B5EF4-FFF2-40B4-BE49-F238E27FC236}">
                  <a16:creationId xmlns:a16="http://schemas.microsoft.com/office/drawing/2014/main" id="{851F60F2-162D-3E18-96BD-2F40D75C0988}"/>
                </a:ext>
              </a:extLst>
            </p:cNvPr>
            <p:cNvSpPr txBox="1"/>
            <p:nvPr/>
          </p:nvSpPr>
          <p:spPr>
            <a:xfrm>
              <a:off x="5080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叡揚資訊股份有限公司</a:t>
              </a:r>
              <a:endParaRPr lang="zh-TW" altLang="en-US" sz="3200" dirty="0">
                <a:solidFill>
                  <a:schemeClr val="bg1"/>
                </a:solidFill>
              </a:endParaRPr>
            </a:p>
          </p:txBody>
        </p:sp>
      </p:grpSp>
      <p:sp>
        <p:nvSpPr>
          <p:cNvPr id="6" name="文字方塊 5">
            <a:extLst>
              <a:ext uri="{FF2B5EF4-FFF2-40B4-BE49-F238E27FC236}">
                <a16:creationId xmlns:a16="http://schemas.microsoft.com/office/drawing/2014/main" id="{D4DA0D05-0D68-715D-FD51-276E9C7C1FBE}"/>
              </a:ext>
            </a:extLst>
          </p:cNvPr>
          <p:cNvSpPr txBox="1"/>
          <p:nvPr/>
        </p:nvSpPr>
        <p:spPr>
          <a:xfrm>
            <a:off x="508000" y="2845829"/>
            <a:ext cx="8445500" cy="830997"/>
          </a:xfrm>
          <a:prstGeom prst="rect">
            <a:avLst/>
          </a:prstGeom>
          <a:noFill/>
        </p:spPr>
        <p:txBody>
          <a:bodyPr wrap="square" rtlCol="0">
            <a:spAutoFit/>
          </a:bodyPr>
          <a:lstStyle/>
          <a:p>
            <a:r>
              <a:rPr lang="zh-CN" altLang="en-US" sz="2400" b="1" dirty="0">
                <a:solidFill>
                  <a:schemeClr val="tx1">
                    <a:lumMod val="65000"/>
                    <a:lumOff val="35000"/>
                  </a:schemeClr>
                </a:solidFill>
              </a:rPr>
              <a:t>本次參展之亮點展品</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服務</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技術</a:t>
            </a:r>
            <a:endParaRPr lang="en-US" altLang="zh-CN" sz="2400" b="1" dirty="0">
              <a:solidFill>
                <a:schemeClr val="tx1">
                  <a:lumMod val="65000"/>
                  <a:lumOff val="35000"/>
                </a:schemeClr>
              </a:solidFill>
            </a:endParaRPr>
          </a:p>
          <a:p>
            <a:r>
              <a:rPr lang="en-US" altLang="zh-TW" sz="2400" b="1" dirty="0">
                <a:solidFill>
                  <a:schemeClr val="tx1">
                    <a:lumMod val="65000"/>
                    <a:lumOff val="35000"/>
                  </a:schemeClr>
                </a:solidFill>
              </a:rPr>
              <a:t>The highlights of this exhibition</a:t>
            </a:r>
            <a:r>
              <a:rPr lang="en-US" altLang="zh-TW" sz="1800" b="1" dirty="0">
                <a:solidFill>
                  <a:schemeClr val="tx1">
                    <a:lumMod val="65000"/>
                    <a:lumOff val="35000"/>
                  </a:schemeClr>
                </a:solidFill>
              </a:rPr>
              <a:t>(product, service or technology)</a:t>
            </a:r>
            <a:r>
              <a:rPr lang="en-US" altLang="zh-CN" sz="1800" b="1" dirty="0">
                <a:solidFill>
                  <a:schemeClr val="tx1">
                    <a:lumMod val="65000"/>
                    <a:lumOff val="35000"/>
                  </a:schemeClr>
                </a:solidFill>
              </a:rPr>
              <a:t> </a:t>
            </a:r>
            <a:endParaRPr lang="zh-TW" altLang="en-US" sz="2400" dirty="0">
              <a:solidFill>
                <a:schemeClr val="tx1">
                  <a:lumMod val="65000"/>
                  <a:lumOff val="35000"/>
                </a:schemeClr>
              </a:solidFill>
            </a:endParaRPr>
          </a:p>
        </p:txBody>
      </p:sp>
      <p:pic>
        <p:nvPicPr>
          <p:cNvPr id="16" name="圖片 15" descr="一張含有 螢幕擷取畫面, 字型, 圖形, 文字 的圖片&#10;&#10;自動產生的描述">
            <a:extLst>
              <a:ext uri="{FF2B5EF4-FFF2-40B4-BE49-F238E27FC236}">
                <a16:creationId xmlns:a16="http://schemas.microsoft.com/office/drawing/2014/main" id="{2ACA0BBB-E7ED-25E1-96B3-B7A01EC2A89E}"/>
              </a:ext>
            </a:extLst>
          </p:cNvPr>
          <p:cNvPicPr>
            <a:picLocks noChangeAspect="1"/>
          </p:cNvPicPr>
          <p:nvPr/>
        </p:nvPicPr>
        <p:blipFill>
          <a:blip r:embed="rId2"/>
          <a:stretch>
            <a:fillRect/>
          </a:stretch>
        </p:blipFill>
        <p:spPr>
          <a:xfrm>
            <a:off x="6311900" y="818698"/>
            <a:ext cx="2544305" cy="534303"/>
          </a:xfrm>
          <a:prstGeom prst="rect">
            <a:avLst/>
          </a:prstGeom>
        </p:spPr>
      </p:pic>
      <p:pic>
        <p:nvPicPr>
          <p:cNvPr id="22" name="圖片 21">
            <a:extLst>
              <a:ext uri="{FF2B5EF4-FFF2-40B4-BE49-F238E27FC236}">
                <a16:creationId xmlns:a16="http://schemas.microsoft.com/office/drawing/2014/main" id="{F0396D00-C3E8-0D9C-A182-3DAB4C4C4C5F}"/>
              </a:ext>
            </a:extLst>
          </p:cNvPr>
          <p:cNvPicPr>
            <a:picLocks noChangeAspect="1"/>
          </p:cNvPicPr>
          <p:nvPr/>
        </p:nvPicPr>
        <p:blipFill>
          <a:blip r:embed="rId3"/>
          <a:srcRect/>
          <a:stretch/>
        </p:blipFill>
        <p:spPr>
          <a:xfrm>
            <a:off x="10312400" y="2563694"/>
            <a:ext cx="975733" cy="1018034"/>
          </a:xfrm>
          <a:prstGeom prst="rect">
            <a:avLst/>
          </a:prstGeom>
        </p:spPr>
      </p:pic>
      <p:pic>
        <p:nvPicPr>
          <p:cNvPr id="7" name="圖片 6" descr="一張含有 文字, 圖形, 螢幕擷取畫面, 字型 的圖片&#10;&#10;自動產生的描述">
            <a:extLst>
              <a:ext uri="{FF2B5EF4-FFF2-40B4-BE49-F238E27FC236}">
                <a16:creationId xmlns:a16="http://schemas.microsoft.com/office/drawing/2014/main" id="{6DF6A155-3386-1BFB-54CA-9509A911292F}"/>
              </a:ext>
            </a:extLst>
          </p:cNvPr>
          <p:cNvPicPr>
            <a:picLocks noChangeAspect="1"/>
          </p:cNvPicPr>
          <p:nvPr/>
        </p:nvPicPr>
        <p:blipFill>
          <a:blip r:embed="rId4"/>
          <a:stretch>
            <a:fillRect/>
          </a:stretch>
        </p:blipFill>
        <p:spPr>
          <a:xfrm>
            <a:off x="11545346" y="2602058"/>
            <a:ext cx="1181625" cy="1001753"/>
          </a:xfrm>
          <a:prstGeom prst="rect">
            <a:avLst/>
          </a:prstGeom>
        </p:spPr>
      </p:pic>
      <p:pic>
        <p:nvPicPr>
          <p:cNvPr id="15" name="圖片 14">
            <a:extLst>
              <a:ext uri="{FF2B5EF4-FFF2-40B4-BE49-F238E27FC236}">
                <a16:creationId xmlns:a16="http://schemas.microsoft.com/office/drawing/2014/main" id="{626A6284-48FA-41BF-A8DA-AC423F35588F}"/>
              </a:ext>
            </a:extLst>
          </p:cNvPr>
          <p:cNvPicPr>
            <a:picLocks noChangeAspect="1"/>
          </p:cNvPicPr>
          <p:nvPr/>
        </p:nvPicPr>
        <p:blipFill>
          <a:blip r:embed="rId5"/>
          <a:stretch>
            <a:fillRect/>
          </a:stretch>
        </p:blipFill>
        <p:spPr>
          <a:xfrm>
            <a:off x="10172244" y="844202"/>
            <a:ext cx="1373102" cy="1150007"/>
          </a:xfrm>
          <a:prstGeom prst="rect">
            <a:avLst/>
          </a:prstGeom>
        </p:spPr>
      </p:pic>
      <p:pic>
        <p:nvPicPr>
          <p:cNvPr id="17" name="圖片 16">
            <a:extLst>
              <a:ext uri="{FF2B5EF4-FFF2-40B4-BE49-F238E27FC236}">
                <a16:creationId xmlns:a16="http://schemas.microsoft.com/office/drawing/2014/main" id="{F77D6D96-DDB1-66E6-3F64-39BFD3794E99}"/>
              </a:ext>
            </a:extLst>
          </p:cNvPr>
          <p:cNvPicPr>
            <a:picLocks noChangeAspect="1"/>
          </p:cNvPicPr>
          <p:nvPr/>
        </p:nvPicPr>
        <p:blipFill>
          <a:blip r:embed="rId6"/>
          <a:srcRect/>
          <a:stretch/>
        </p:blipFill>
        <p:spPr>
          <a:xfrm>
            <a:off x="11583902" y="809466"/>
            <a:ext cx="1019586" cy="1019586"/>
          </a:xfrm>
          <a:prstGeom prst="rect">
            <a:avLst/>
          </a:prstGeom>
        </p:spPr>
      </p:pic>
      <p:pic>
        <p:nvPicPr>
          <p:cNvPr id="20" name="圖片 19">
            <a:extLst>
              <a:ext uri="{FF2B5EF4-FFF2-40B4-BE49-F238E27FC236}">
                <a16:creationId xmlns:a16="http://schemas.microsoft.com/office/drawing/2014/main" id="{F4FB22CE-1C25-80D6-28C6-E6885342CB21}"/>
              </a:ext>
            </a:extLst>
          </p:cNvPr>
          <p:cNvPicPr>
            <a:picLocks noChangeAspect="1"/>
          </p:cNvPicPr>
          <p:nvPr/>
        </p:nvPicPr>
        <p:blipFill>
          <a:blip r:embed="rId3"/>
          <a:srcRect/>
          <a:stretch/>
        </p:blipFill>
        <p:spPr>
          <a:xfrm>
            <a:off x="692149" y="4107108"/>
            <a:ext cx="891733" cy="930393"/>
          </a:xfrm>
          <a:prstGeom prst="rect">
            <a:avLst/>
          </a:prstGeom>
        </p:spPr>
      </p:pic>
      <p:pic>
        <p:nvPicPr>
          <p:cNvPr id="21" name="圖片 20" descr="一張含有 文字, 圖形, 螢幕擷取畫面, 字型 的圖片&#10;&#10;自動產生的描述">
            <a:extLst>
              <a:ext uri="{FF2B5EF4-FFF2-40B4-BE49-F238E27FC236}">
                <a16:creationId xmlns:a16="http://schemas.microsoft.com/office/drawing/2014/main" id="{C6421C6A-E101-1CC9-AAC0-931C336E9204}"/>
              </a:ext>
            </a:extLst>
          </p:cNvPr>
          <p:cNvPicPr>
            <a:picLocks noChangeAspect="1"/>
          </p:cNvPicPr>
          <p:nvPr/>
        </p:nvPicPr>
        <p:blipFill>
          <a:blip r:embed="rId4"/>
          <a:stretch>
            <a:fillRect/>
          </a:stretch>
        </p:blipFill>
        <p:spPr>
          <a:xfrm>
            <a:off x="628651" y="5387489"/>
            <a:ext cx="941965" cy="798575"/>
          </a:xfrm>
          <a:prstGeom prst="rect">
            <a:avLst/>
          </a:prstGeom>
        </p:spPr>
      </p:pic>
      <p:pic>
        <p:nvPicPr>
          <p:cNvPr id="24" name="圖片 23">
            <a:extLst>
              <a:ext uri="{FF2B5EF4-FFF2-40B4-BE49-F238E27FC236}">
                <a16:creationId xmlns:a16="http://schemas.microsoft.com/office/drawing/2014/main" id="{91BFFAA1-35F7-3548-4BBA-A5C5C79AAF5C}"/>
              </a:ext>
            </a:extLst>
          </p:cNvPr>
          <p:cNvPicPr>
            <a:picLocks noChangeAspect="1"/>
          </p:cNvPicPr>
          <p:nvPr/>
        </p:nvPicPr>
        <p:blipFill>
          <a:blip r:embed="rId5"/>
          <a:stretch>
            <a:fillRect/>
          </a:stretch>
        </p:blipFill>
        <p:spPr>
          <a:xfrm>
            <a:off x="6303824" y="4092331"/>
            <a:ext cx="1150729" cy="963764"/>
          </a:xfrm>
          <a:prstGeom prst="rect">
            <a:avLst/>
          </a:prstGeom>
        </p:spPr>
      </p:pic>
      <p:pic>
        <p:nvPicPr>
          <p:cNvPr id="25" name="圖片 24">
            <a:extLst>
              <a:ext uri="{FF2B5EF4-FFF2-40B4-BE49-F238E27FC236}">
                <a16:creationId xmlns:a16="http://schemas.microsoft.com/office/drawing/2014/main" id="{A04DA5FD-1047-9543-B508-F1953DC03A3C}"/>
              </a:ext>
            </a:extLst>
          </p:cNvPr>
          <p:cNvPicPr>
            <a:picLocks noChangeAspect="1"/>
          </p:cNvPicPr>
          <p:nvPr/>
        </p:nvPicPr>
        <p:blipFill>
          <a:blip r:embed="rId6"/>
          <a:srcRect/>
          <a:stretch/>
        </p:blipFill>
        <p:spPr>
          <a:xfrm>
            <a:off x="6457924" y="5309424"/>
            <a:ext cx="849315" cy="849315"/>
          </a:xfrm>
          <a:prstGeom prst="rect">
            <a:avLst/>
          </a:prstGeom>
        </p:spPr>
      </p:pic>
      <p:sp>
        <p:nvSpPr>
          <p:cNvPr id="28" name="文字方塊 27">
            <a:extLst>
              <a:ext uri="{FF2B5EF4-FFF2-40B4-BE49-F238E27FC236}">
                <a16:creationId xmlns:a16="http://schemas.microsoft.com/office/drawing/2014/main" id="{D3EBED28-E628-3177-EE55-B54ED0EC4214}"/>
              </a:ext>
            </a:extLst>
          </p:cNvPr>
          <p:cNvSpPr txBox="1"/>
          <p:nvPr/>
        </p:nvSpPr>
        <p:spPr>
          <a:xfrm>
            <a:off x="1648428" y="4155713"/>
            <a:ext cx="3450996" cy="954107"/>
          </a:xfrm>
          <a:prstGeom prst="rect">
            <a:avLst/>
          </a:prstGeom>
          <a:noFill/>
        </p:spPr>
        <p:txBody>
          <a:bodyPr wrap="square" rtlCol="0">
            <a:spAutoFit/>
          </a:bodyPr>
          <a:lstStyle>
            <a:defPPr marR="0" lvl="0" algn="l" rtl="0">
              <a:lnSpc>
                <a:spcPct val="100000"/>
              </a:lnSpc>
              <a:spcBef>
                <a:spcPts val="0"/>
              </a:spcBef>
              <a:spcAft>
                <a:spcPts val="0"/>
              </a:spcAft>
            </a:defPPr>
            <a:lvl1pPr>
              <a:defRPr sz="2400" b="1">
                <a:solidFill>
                  <a:schemeClr val="tx1">
                    <a:lumMod val="65000"/>
                    <a:lumOff val="35000"/>
                  </a:schemeClr>
                </a:solidFill>
              </a:defRPr>
            </a:lvl1pPr>
          </a:lstStyle>
          <a:p>
            <a:r>
              <a:rPr lang="zh-TW" altLang="en-US" sz="1400" dirty="0"/>
              <a:t>掌握客戶價値、創造長銷效益</a:t>
            </a:r>
            <a:endParaRPr lang="en-US" altLang="zh-TW" sz="1400" dirty="0"/>
          </a:p>
          <a:p>
            <a:pPr marL="342900" indent="-342900">
              <a:buFont typeface="Wingdings" panose="05000000000000000000" pitchFamily="2" charset="2"/>
              <a:buChar char="l"/>
            </a:pPr>
            <a:r>
              <a:rPr lang="zh-TW" altLang="en-US" sz="1400" b="0" dirty="0"/>
              <a:t>完整掌握客情，提升業務成交率</a:t>
            </a:r>
          </a:p>
          <a:p>
            <a:pPr marL="342900" indent="-342900">
              <a:buFont typeface="Wingdings" panose="05000000000000000000" pitchFamily="2" charset="2"/>
              <a:buChar char="l"/>
            </a:pPr>
            <a:r>
              <a:rPr lang="zh-TW" altLang="en-US" sz="1400" b="0" dirty="0"/>
              <a:t>輕鬆達成客製化服務與精準行銷</a:t>
            </a:r>
          </a:p>
          <a:p>
            <a:pPr marL="342900" indent="-342900">
              <a:buFont typeface="Wingdings" panose="05000000000000000000" pitchFamily="2" charset="2"/>
              <a:buChar char="l"/>
            </a:pPr>
            <a:r>
              <a:rPr lang="zh-TW" altLang="en-US" sz="1400" b="0" dirty="0"/>
              <a:t>系統自動化管理，大幅降低人力成本</a:t>
            </a:r>
          </a:p>
        </p:txBody>
      </p:sp>
      <p:sp>
        <p:nvSpPr>
          <p:cNvPr id="29" name="文字方塊 28">
            <a:extLst>
              <a:ext uri="{FF2B5EF4-FFF2-40B4-BE49-F238E27FC236}">
                <a16:creationId xmlns:a16="http://schemas.microsoft.com/office/drawing/2014/main" id="{E867D216-818C-F5B2-F092-C0D9C1A4CD33}"/>
              </a:ext>
            </a:extLst>
          </p:cNvPr>
          <p:cNvSpPr txBox="1"/>
          <p:nvPr/>
        </p:nvSpPr>
        <p:spPr>
          <a:xfrm>
            <a:off x="1648428" y="5363892"/>
            <a:ext cx="4655396" cy="954107"/>
          </a:xfrm>
          <a:prstGeom prst="rect">
            <a:avLst/>
          </a:prstGeom>
          <a:noFill/>
        </p:spPr>
        <p:txBody>
          <a:bodyPr wrap="square" rtlCol="0">
            <a:spAutoFit/>
          </a:bodyPr>
          <a:lstStyle>
            <a:defPPr marR="0" lvl="0" algn="l" rtl="0">
              <a:lnSpc>
                <a:spcPct val="100000"/>
              </a:lnSpc>
              <a:spcBef>
                <a:spcPts val="0"/>
              </a:spcBef>
              <a:spcAft>
                <a:spcPts val="0"/>
              </a:spcAft>
            </a:defPPr>
            <a:lvl1pPr>
              <a:defRPr sz="2400" b="1">
                <a:solidFill>
                  <a:schemeClr val="tx1">
                    <a:lumMod val="65000"/>
                    <a:lumOff val="35000"/>
                  </a:schemeClr>
                </a:solidFill>
              </a:defRPr>
            </a:lvl1pPr>
          </a:lstStyle>
          <a:p>
            <a:r>
              <a:rPr lang="zh-TW" altLang="en-US" sz="1400" dirty="0"/>
              <a:t>落實 </a:t>
            </a:r>
            <a:r>
              <a:rPr lang="en-US" altLang="zh-TW" sz="1400" dirty="0"/>
              <a:t>ISO 14064</a:t>
            </a:r>
            <a:r>
              <a:rPr lang="zh-TW" altLang="en-US" sz="1400" dirty="0"/>
              <a:t>、</a:t>
            </a:r>
            <a:r>
              <a:rPr lang="en-US" altLang="zh-TW" sz="1400" dirty="0"/>
              <a:t>ISO 50001 </a:t>
            </a:r>
            <a:r>
              <a:rPr lang="zh-TW" altLang="en-US" sz="1400" dirty="0"/>
              <a:t>碳盤查認證與管理平台</a:t>
            </a:r>
            <a:endParaRPr lang="en-US" altLang="zh-TW" sz="1400" dirty="0"/>
          </a:p>
          <a:p>
            <a:pPr marL="342900" indent="-342900">
              <a:buFont typeface="Wingdings" panose="05000000000000000000" pitchFamily="2" charset="2"/>
              <a:buChar char="l"/>
            </a:pPr>
            <a:r>
              <a:rPr lang="zh-TW" altLang="en-US" sz="1400" b="0" dirty="0"/>
              <a:t>國際標準管理系統 能盤、溫盤、碳盤三效合一</a:t>
            </a:r>
          </a:p>
          <a:p>
            <a:pPr marL="342900" indent="-342900">
              <a:buFont typeface="Wingdings" panose="05000000000000000000" pitchFamily="2" charset="2"/>
              <a:buChar char="l"/>
            </a:pPr>
            <a:r>
              <a:rPr lang="zh-TW" altLang="en-US" sz="1400" b="0" dirty="0"/>
              <a:t>即時監控碳盤查關鍵數據管理</a:t>
            </a:r>
          </a:p>
          <a:p>
            <a:pPr marL="342900" indent="-342900">
              <a:buFont typeface="Wingdings" panose="05000000000000000000" pitchFamily="2" charset="2"/>
              <a:buChar char="l"/>
            </a:pPr>
            <a:r>
              <a:rPr lang="zh-TW" altLang="en-US" sz="1400" b="0" dirty="0"/>
              <a:t>輕鬆建立零碳排合規管理機制</a:t>
            </a:r>
          </a:p>
        </p:txBody>
      </p:sp>
      <p:sp>
        <p:nvSpPr>
          <p:cNvPr id="30" name="文字方塊 29">
            <a:extLst>
              <a:ext uri="{FF2B5EF4-FFF2-40B4-BE49-F238E27FC236}">
                <a16:creationId xmlns:a16="http://schemas.microsoft.com/office/drawing/2014/main" id="{34E11CA7-12EE-37FD-8FED-731E2261F0FD}"/>
              </a:ext>
            </a:extLst>
          </p:cNvPr>
          <p:cNvSpPr txBox="1"/>
          <p:nvPr/>
        </p:nvSpPr>
        <p:spPr>
          <a:xfrm>
            <a:off x="7410540" y="4211660"/>
            <a:ext cx="5192948" cy="738664"/>
          </a:xfrm>
          <a:prstGeom prst="rect">
            <a:avLst/>
          </a:prstGeom>
          <a:noFill/>
        </p:spPr>
        <p:txBody>
          <a:bodyPr wrap="square" rtlCol="0">
            <a:spAutoFit/>
          </a:bodyPr>
          <a:lstStyle>
            <a:defPPr marR="0" lvl="0" algn="l" rtl="0">
              <a:lnSpc>
                <a:spcPct val="100000"/>
              </a:lnSpc>
              <a:spcBef>
                <a:spcPts val="0"/>
              </a:spcBef>
              <a:spcAft>
                <a:spcPts val="0"/>
              </a:spcAft>
              <a:defRPr/>
            </a:defPPr>
            <a:lvl1pPr>
              <a:defRPr b="1">
                <a:solidFill>
                  <a:schemeClr val="tx1">
                    <a:lumMod val="65000"/>
                    <a:lumOff val="35000"/>
                  </a:schemeClr>
                </a:solidFill>
              </a:defRPr>
            </a:lvl1pPr>
          </a:lstStyle>
          <a:p>
            <a:r>
              <a:rPr lang="zh-TW" altLang="en-US" b="0" dirty="0"/>
              <a:t>藉由 </a:t>
            </a:r>
            <a:r>
              <a:rPr lang="en-US" altLang="zh-TW" b="0" dirty="0"/>
              <a:t>API </a:t>
            </a:r>
            <a:r>
              <a:rPr lang="zh-TW" altLang="en-US" b="0" dirty="0"/>
              <a:t>快速串接異質資訊系統，並利用自然語言理解</a:t>
            </a:r>
            <a:r>
              <a:rPr lang="en-US" altLang="zh-TW" b="0" dirty="0"/>
              <a:t>(Natural Language</a:t>
            </a:r>
            <a:r>
              <a:rPr lang="zh-TW" altLang="en-US" b="0" dirty="0"/>
              <a:t> </a:t>
            </a:r>
            <a:r>
              <a:rPr lang="en-US" altLang="zh-TW" b="0" dirty="0"/>
              <a:t>Understanding</a:t>
            </a:r>
            <a:r>
              <a:rPr lang="zh-TW" altLang="en-US" b="0" dirty="0"/>
              <a:t>，</a:t>
            </a:r>
            <a:r>
              <a:rPr lang="en-US" altLang="zh-TW" b="0" dirty="0"/>
              <a:t>NLU) </a:t>
            </a:r>
            <a:r>
              <a:rPr lang="zh-TW" altLang="en-US" b="0" dirty="0"/>
              <a:t>技術建立智能客服，以「對話式」服務協助客戶建立各式產銷人發財庶務流程及客服機器人。</a:t>
            </a:r>
          </a:p>
        </p:txBody>
      </p:sp>
      <p:sp>
        <p:nvSpPr>
          <p:cNvPr id="31" name="文字方塊 30">
            <a:extLst>
              <a:ext uri="{FF2B5EF4-FFF2-40B4-BE49-F238E27FC236}">
                <a16:creationId xmlns:a16="http://schemas.microsoft.com/office/drawing/2014/main" id="{8727DD09-7E3E-21CC-8BBD-EE855E867949}"/>
              </a:ext>
            </a:extLst>
          </p:cNvPr>
          <p:cNvSpPr txBox="1"/>
          <p:nvPr/>
        </p:nvSpPr>
        <p:spPr>
          <a:xfrm>
            <a:off x="7454552" y="5257029"/>
            <a:ext cx="5148935" cy="954107"/>
          </a:xfrm>
          <a:prstGeom prst="rect">
            <a:avLst/>
          </a:prstGeom>
          <a:noFill/>
        </p:spPr>
        <p:txBody>
          <a:bodyPr wrap="square" rtlCol="0">
            <a:spAutoFit/>
          </a:bodyPr>
          <a:lstStyle>
            <a:defPPr marR="0" lvl="0" algn="l" rtl="0">
              <a:lnSpc>
                <a:spcPct val="100000"/>
              </a:lnSpc>
              <a:spcBef>
                <a:spcPts val="0"/>
              </a:spcBef>
              <a:spcAft>
                <a:spcPts val="0"/>
              </a:spcAft>
              <a:defRPr/>
            </a:defPPr>
            <a:lvl1pPr>
              <a:defRPr b="1">
                <a:solidFill>
                  <a:schemeClr val="tx1">
                    <a:lumMod val="65000"/>
                    <a:lumOff val="35000"/>
                  </a:schemeClr>
                </a:solidFill>
              </a:defRPr>
            </a:lvl1pPr>
          </a:lstStyle>
          <a:p>
            <a:r>
              <a:rPr lang="zh-TW" altLang="en-US" b="0" dirty="0"/>
              <a:t>合規管理協作平台以系統化方式，解決稽核籌辦者與跨部門協辦單位的困擾，讓跨部門同仁方便分工準備施行細則、稽核項目、執行內容、自評表以及佐證資料之外，也能集中管理歷年文件資料，提升籌備合規作業的效率！</a:t>
            </a:r>
          </a:p>
        </p:txBody>
      </p:sp>
    </p:spTree>
    <p:extLst>
      <p:ext uri="{BB962C8B-B14F-4D97-AF65-F5344CB8AC3E}">
        <p14:creationId xmlns:p14="http://schemas.microsoft.com/office/powerpoint/2010/main" val="141393363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C5999D1-5FF8-2A4B-C7F1-95831F75970D}"/>
              </a:ext>
            </a:extLst>
          </p:cNvPr>
          <p:cNvSpPr txBox="1"/>
          <p:nvPr/>
        </p:nvSpPr>
        <p:spPr>
          <a:xfrm>
            <a:off x="508000" y="2062032"/>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TW" sz="3200" b="1" dirty="0">
                <a:solidFill>
                  <a:srgbClr val="FF0000"/>
                </a:solidFill>
              </a:rPr>
              <a:t>1</a:t>
            </a:r>
            <a:r>
              <a:rPr lang="en-US" altLang="zh-CN" sz="3200" b="1" dirty="0">
                <a:solidFill>
                  <a:srgbClr val="FF0000"/>
                </a:solidFill>
              </a:rPr>
              <a:t>0 </a:t>
            </a:r>
            <a:endParaRPr lang="zh-TW" altLang="en-US" sz="3200" dirty="0">
              <a:solidFill>
                <a:srgbClr val="FF0000"/>
              </a:solidFill>
            </a:endParaRPr>
          </a:p>
        </p:txBody>
      </p:sp>
      <p:grpSp>
        <p:nvGrpSpPr>
          <p:cNvPr id="11" name="群組 10">
            <a:extLst>
              <a:ext uri="{FF2B5EF4-FFF2-40B4-BE49-F238E27FC236}">
                <a16:creationId xmlns:a16="http://schemas.microsoft.com/office/drawing/2014/main" id="{BD3F5079-A0DA-B419-F2DB-12DAA5266F71}"/>
              </a:ext>
            </a:extLst>
          </p:cNvPr>
          <p:cNvGrpSpPr/>
          <p:nvPr/>
        </p:nvGrpSpPr>
        <p:grpSpPr>
          <a:xfrm>
            <a:off x="-177800" y="431800"/>
            <a:ext cx="6083300" cy="1308100"/>
            <a:chOff x="-177800" y="431800"/>
            <a:chExt cx="6083300" cy="1308100"/>
          </a:xfrm>
        </p:grpSpPr>
        <p:sp>
          <p:nvSpPr>
            <p:cNvPr id="2" name="矩形 1">
              <a:extLst>
                <a:ext uri="{FF2B5EF4-FFF2-40B4-BE49-F238E27FC236}">
                  <a16:creationId xmlns:a16="http://schemas.microsoft.com/office/drawing/2014/main" id="{06ABF692-8CA2-D50C-A9DC-DD4FEE5AC115}"/>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3" name="文字方塊 2">
              <a:extLst>
                <a:ext uri="{FF2B5EF4-FFF2-40B4-BE49-F238E27FC236}">
                  <a16:creationId xmlns:a16="http://schemas.microsoft.com/office/drawing/2014/main" id="{4D6D68A5-2757-305E-D339-20B2637F6D91}"/>
                </a:ext>
              </a:extLst>
            </p:cNvPr>
            <p:cNvSpPr txBox="1"/>
            <p:nvPr/>
          </p:nvSpPr>
          <p:spPr>
            <a:xfrm>
              <a:off x="5080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Merck</a:t>
              </a:r>
              <a:endParaRPr lang="zh-TW" altLang="en-US" sz="2000" dirty="0">
                <a:solidFill>
                  <a:schemeClr val="bg1"/>
                </a:solidFill>
              </a:endParaRPr>
            </a:p>
          </p:txBody>
        </p:sp>
        <p:sp>
          <p:nvSpPr>
            <p:cNvPr id="5" name="文字方塊 4">
              <a:extLst>
                <a:ext uri="{FF2B5EF4-FFF2-40B4-BE49-F238E27FC236}">
                  <a16:creationId xmlns:a16="http://schemas.microsoft.com/office/drawing/2014/main" id="{851F60F2-162D-3E18-96BD-2F40D75C0988}"/>
                </a:ext>
              </a:extLst>
            </p:cNvPr>
            <p:cNvSpPr txBox="1"/>
            <p:nvPr/>
          </p:nvSpPr>
          <p:spPr>
            <a:xfrm>
              <a:off x="5080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台灣默克股份有限公司</a:t>
              </a:r>
              <a:endParaRPr lang="zh-TW" altLang="en-US" sz="3200" dirty="0">
                <a:solidFill>
                  <a:schemeClr val="bg1"/>
                </a:solidFill>
              </a:endParaRPr>
            </a:p>
          </p:txBody>
        </p:sp>
      </p:grpSp>
      <p:sp>
        <p:nvSpPr>
          <p:cNvPr id="6" name="文字方塊 5">
            <a:extLst>
              <a:ext uri="{FF2B5EF4-FFF2-40B4-BE49-F238E27FC236}">
                <a16:creationId xmlns:a16="http://schemas.microsoft.com/office/drawing/2014/main" id="{D4DA0D05-0D68-715D-FD51-276E9C7C1FBE}"/>
              </a:ext>
            </a:extLst>
          </p:cNvPr>
          <p:cNvSpPr txBox="1"/>
          <p:nvPr/>
        </p:nvSpPr>
        <p:spPr>
          <a:xfrm>
            <a:off x="508000" y="2845829"/>
            <a:ext cx="8445500" cy="830997"/>
          </a:xfrm>
          <a:prstGeom prst="rect">
            <a:avLst/>
          </a:prstGeom>
          <a:noFill/>
        </p:spPr>
        <p:txBody>
          <a:bodyPr wrap="square" rtlCol="0">
            <a:spAutoFit/>
          </a:bodyPr>
          <a:lstStyle/>
          <a:p>
            <a:r>
              <a:rPr lang="zh-CN" altLang="en-US" sz="2400" b="1" dirty="0">
                <a:solidFill>
                  <a:schemeClr val="tx1">
                    <a:lumMod val="65000"/>
                    <a:lumOff val="35000"/>
                  </a:schemeClr>
                </a:solidFill>
              </a:rPr>
              <a:t>本次參展之亮點展品</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服務</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技術</a:t>
            </a:r>
            <a:endParaRPr lang="en-US" altLang="zh-CN" sz="2400" b="1" dirty="0">
              <a:solidFill>
                <a:schemeClr val="tx1">
                  <a:lumMod val="65000"/>
                  <a:lumOff val="35000"/>
                </a:schemeClr>
              </a:solidFill>
            </a:endParaRPr>
          </a:p>
          <a:p>
            <a:r>
              <a:rPr lang="en-US" altLang="zh-TW" sz="2400" b="1" dirty="0">
                <a:solidFill>
                  <a:schemeClr val="tx1">
                    <a:lumMod val="65000"/>
                    <a:lumOff val="35000"/>
                  </a:schemeClr>
                </a:solidFill>
              </a:rPr>
              <a:t>The highlights of this exhibition</a:t>
            </a:r>
            <a:r>
              <a:rPr lang="en-US" altLang="zh-TW" sz="1800" b="1" dirty="0">
                <a:solidFill>
                  <a:schemeClr val="tx1">
                    <a:lumMod val="65000"/>
                    <a:lumOff val="35000"/>
                  </a:schemeClr>
                </a:solidFill>
              </a:rPr>
              <a:t>(product, service or technology)</a:t>
            </a:r>
            <a:r>
              <a:rPr lang="en-US" altLang="zh-CN" sz="1800" b="1" dirty="0">
                <a:solidFill>
                  <a:schemeClr val="tx1">
                    <a:lumMod val="65000"/>
                    <a:lumOff val="35000"/>
                  </a:schemeClr>
                </a:solidFill>
              </a:rPr>
              <a:t> </a:t>
            </a:r>
            <a:endParaRPr lang="zh-TW" altLang="en-US" sz="2400" dirty="0">
              <a:solidFill>
                <a:schemeClr val="tx1">
                  <a:lumMod val="65000"/>
                  <a:lumOff val="35000"/>
                </a:schemeClr>
              </a:solidFill>
            </a:endParaRPr>
          </a:p>
        </p:txBody>
      </p:sp>
      <p:sp>
        <p:nvSpPr>
          <p:cNvPr id="19" name="文字方塊 18">
            <a:extLst>
              <a:ext uri="{FF2B5EF4-FFF2-40B4-BE49-F238E27FC236}">
                <a16:creationId xmlns:a16="http://schemas.microsoft.com/office/drawing/2014/main" id="{630DD176-ABBA-BB54-8FB5-385E58026161}"/>
              </a:ext>
            </a:extLst>
          </p:cNvPr>
          <p:cNvSpPr txBox="1"/>
          <p:nvPr/>
        </p:nvSpPr>
        <p:spPr>
          <a:xfrm>
            <a:off x="582141" y="4192007"/>
            <a:ext cx="11931135" cy="2630144"/>
          </a:xfrm>
          <a:prstGeom prst="rect">
            <a:avLst/>
          </a:prstGeom>
          <a:noFill/>
        </p:spPr>
        <p:txBody>
          <a:bodyPr wrap="square" rtlCol="0">
            <a:spAutoFit/>
          </a:bodyPr>
          <a:lstStyle/>
          <a:p>
            <a:pPr algn="ctr">
              <a:lnSpc>
                <a:spcPts val="2500"/>
              </a:lnSpc>
            </a:pPr>
            <a:r>
              <a:rPr lang="zh-TW" altLang="zh-TW" sz="2800" b="1" dirty="0">
                <a:solidFill>
                  <a:srgbClr val="149B5F"/>
                </a:solidFill>
                <a:effectLst/>
                <a:latin typeface="PMingLiU" panose="02020500000000000000" pitchFamily="18" charset="-120"/>
                <a:ea typeface="微軟正黑體" panose="020B0604030504040204" pitchFamily="34" charset="-120"/>
                <a:cs typeface="PMingLiU" panose="02020500000000000000" pitchFamily="18" charset="-120"/>
              </a:rPr>
              <a:t>默克提供</a:t>
            </a:r>
            <a:r>
              <a:rPr lang="zh-TW" altLang="en-US" sz="2800" b="1" dirty="0">
                <a:solidFill>
                  <a:srgbClr val="149B5F"/>
                </a:solidFill>
                <a:effectLst/>
                <a:latin typeface="PMingLiU" panose="02020500000000000000" pitchFamily="18" charset="-120"/>
                <a:ea typeface="微軟正黑體" panose="020B0604030504040204" pitchFamily="34" charset="-120"/>
                <a:cs typeface="PMingLiU" panose="02020500000000000000" pitchFamily="18" charset="-120"/>
              </a:rPr>
              <a:t>您綠色解決方案</a:t>
            </a:r>
            <a:endParaRPr lang="en-US" altLang="zh-TW" sz="2800" b="1" dirty="0">
              <a:solidFill>
                <a:srgbClr val="149B5F"/>
              </a:solidFill>
              <a:effectLst/>
              <a:latin typeface="PMingLiU" panose="02020500000000000000" pitchFamily="18" charset="-120"/>
              <a:ea typeface="微軟正黑體" panose="020B0604030504040204" pitchFamily="34" charset="-120"/>
              <a:cs typeface="PMingLiU" panose="02020500000000000000" pitchFamily="18" charset="-120"/>
            </a:endParaRPr>
          </a:p>
          <a:p>
            <a:pPr algn="ctr">
              <a:lnSpc>
                <a:spcPts val="2500"/>
              </a:lnSpc>
            </a:pPr>
            <a:endParaRPr lang="en-US" altLang="zh-TW" sz="800" b="1" dirty="0">
              <a:solidFill>
                <a:srgbClr val="149B5F"/>
              </a:solidFill>
              <a:effectLst/>
              <a:latin typeface="Verdana" panose="020B0604030504040204" pitchFamily="34" charset="0"/>
              <a:ea typeface="Verdana" panose="020B0604030504040204" pitchFamily="34" charset="0"/>
              <a:cs typeface="PMingLiU" panose="02020500000000000000" pitchFamily="18" charset="-120"/>
            </a:endParaRPr>
          </a:p>
          <a:p>
            <a:pPr algn="ctr">
              <a:lnSpc>
                <a:spcPts val="2500"/>
              </a:lnSpc>
            </a:pPr>
            <a:r>
              <a:rPr lang="en-US" altLang="zh-TW" sz="2800" b="1" dirty="0">
                <a:solidFill>
                  <a:srgbClr val="149B5F"/>
                </a:solidFill>
                <a:effectLst/>
                <a:latin typeface="Verdana" panose="020B0604030504040204" pitchFamily="34" charset="0"/>
                <a:ea typeface="Verdana" panose="020B0604030504040204" pitchFamily="34" charset="0"/>
                <a:cs typeface="PMingLiU" panose="02020500000000000000" pitchFamily="18" charset="-120"/>
              </a:rPr>
              <a:t>2,200</a:t>
            </a:r>
            <a:r>
              <a:rPr lang="zh-TW" altLang="zh-TW" sz="2800" b="1" dirty="0">
                <a:solidFill>
                  <a:srgbClr val="149B5F"/>
                </a:solidFill>
                <a:effectLst/>
                <a:latin typeface="PMingLiU" panose="02020500000000000000" pitchFamily="18" charset="-120"/>
                <a:ea typeface="微軟正黑體" panose="020B0604030504040204" pitchFamily="34" charset="-120"/>
                <a:cs typeface="PMingLiU" panose="02020500000000000000" pitchFamily="18" charset="-120"/>
              </a:rPr>
              <a:t>種更環保的產品選擇，為產業的綠色製程轉型提供一條龍的服務</a:t>
            </a:r>
            <a:r>
              <a:rPr lang="zh-TW" altLang="en-US" sz="2800" b="1" dirty="0">
                <a:solidFill>
                  <a:srgbClr val="149B5F"/>
                </a:solidFill>
                <a:effectLst/>
                <a:latin typeface="PMingLiU" panose="02020500000000000000" pitchFamily="18" charset="-120"/>
                <a:ea typeface="微軟正黑體" panose="020B0604030504040204" pitchFamily="34" charset="-120"/>
                <a:cs typeface="PMingLiU" panose="02020500000000000000" pitchFamily="18" charset="-120"/>
              </a:rPr>
              <a:t>！</a:t>
            </a:r>
            <a:endParaRPr lang="en-US" altLang="zh-TW" sz="2800" b="1" dirty="0">
              <a:solidFill>
                <a:srgbClr val="149B5F"/>
              </a:solidFill>
              <a:effectLst/>
              <a:latin typeface="PMingLiU" panose="02020500000000000000" pitchFamily="18" charset="-120"/>
              <a:ea typeface="微軟正黑體" panose="020B0604030504040204" pitchFamily="34" charset="-120"/>
              <a:cs typeface="PMingLiU" panose="02020500000000000000" pitchFamily="18" charset="-120"/>
            </a:endParaRPr>
          </a:p>
          <a:p>
            <a:pPr algn="ctr">
              <a:lnSpc>
                <a:spcPts val="2500"/>
              </a:lnSpc>
            </a:pPr>
            <a:endParaRPr lang="en-US" altLang="zh-TW" sz="800" b="1" dirty="0">
              <a:solidFill>
                <a:srgbClr val="149B5F"/>
              </a:solidFill>
              <a:latin typeface="PMingLiU" panose="02020500000000000000" pitchFamily="18" charset="-120"/>
              <a:ea typeface="微軟正黑體" panose="020B0604030504040204" pitchFamily="34" charset="-120"/>
            </a:endParaRPr>
          </a:p>
          <a:p>
            <a:pPr algn="ctr">
              <a:lnSpc>
                <a:spcPts val="2500"/>
              </a:lnSpc>
            </a:pPr>
            <a:r>
              <a:rPr lang="zh-TW" altLang="en-US" sz="2800" b="1" dirty="0">
                <a:solidFill>
                  <a:schemeClr val="tx1"/>
                </a:solidFill>
                <a:latin typeface="PMingLiU" panose="02020500000000000000" pitchFamily="18" charset="-120"/>
                <a:ea typeface="微軟正黑體" panose="020B0604030504040204" pitchFamily="34" charset="-120"/>
              </a:rPr>
              <a:t>歡迎至默克攤位參觀了解更多實際應用案例～</a:t>
            </a:r>
            <a:endParaRPr lang="en-US" altLang="zh-TW" sz="2800" b="1" dirty="0">
              <a:solidFill>
                <a:schemeClr val="tx1"/>
              </a:solidFill>
              <a:latin typeface="PMingLiU" panose="02020500000000000000" pitchFamily="18" charset="-120"/>
              <a:ea typeface="微軟正黑體" panose="020B0604030504040204" pitchFamily="34" charset="-120"/>
            </a:endParaRPr>
          </a:p>
          <a:p>
            <a:pPr>
              <a:lnSpc>
                <a:spcPts val="2500"/>
              </a:lnSpc>
            </a:pPr>
            <a:endParaRPr lang="en-US" altLang="zh-TW" sz="800" b="1" dirty="0">
              <a:solidFill>
                <a:srgbClr val="149B5F"/>
              </a:solidFill>
              <a:latin typeface="PMingLiU" panose="02020500000000000000" pitchFamily="18" charset="-120"/>
              <a:ea typeface="微軟正黑體" panose="020B0604030504040204" pitchFamily="34" charset="-120"/>
            </a:endParaRPr>
          </a:p>
          <a:p>
            <a:pPr>
              <a:lnSpc>
                <a:spcPts val="2500"/>
              </a:lnSpc>
            </a:pPr>
            <a:endParaRPr lang="en-US" altLang="zh-TW" sz="2000" dirty="0">
              <a:solidFill>
                <a:srgbClr val="149B5F"/>
              </a:solidFill>
              <a:latin typeface="Verdana" panose="020B0604030504040204" pitchFamily="34" charset="0"/>
              <a:ea typeface="Verdana" panose="020B0604030504040204" pitchFamily="34" charset="0"/>
            </a:endParaRPr>
          </a:p>
          <a:p>
            <a:pPr>
              <a:lnSpc>
                <a:spcPts val="2500"/>
              </a:lnSpc>
            </a:pPr>
            <a:endParaRPr lang="zh-TW" altLang="en-US" sz="2000" dirty="0">
              <a:solidFill>
                <a:srgbClr val="149B5F"/>
              </a:solidFill>
              <a:latin typeface="Verdana" panose="020B0604030504040204" pitchFamily="34" charset="0"/>
            </a:endParaRPr>
          </a:p>
        </p:txBody>
      </p:sp>
      <p:pic>
        <p:nvPicPr>
          <p:cNvPr id="8" name="圖片 7">
            <a:extLst>
              <a:ext uri="{FF2B5EF4-FFF2-40B4-BE49-F238E27FC236}">
                <a16:creationId xmlns:a16="http://schemas.microsoft.com/office/drawing/2014/main" id="{F76D82A8-277C-2119-60C3-5C70639F1DCC}"/>
              </a:ext>
            </a:extLst>
          </p:cNvPr>
          <p:cNvPicPr>
            <a:picLocks noChangeAspect="1"/>
          </p:cNvPicPr>
          <p:nvPr/>
        </p:nvPicPr>
        <p:blipFill>
          <a:blip r:embed="rId2"/>
          <a:stretch>
            <a:fillRect/>
          </a:stretch>
        </p:blipFill>
        <p:spPr>
          <a:xfrm>
            <a:off x="6089985" y="902643"/>
            <a:ext cx="2380248" cy="375567"/>
          </a:xfrm>
          <a:prstGeom prst="rect">
            <a:avLst/>
          </a:prstGeom>
        </p:spPr>
      </p:pic>
      <p:pic>
        <p:nvPicPr>
          <p:cNvPr id="12" name="圖片 11">
            <a:extLst>
              <a:ext uri="{FF2B5EF4-FFF2-40B4-BE49-F238E27FC236}">
                <a16:creationId xmlns:a16="http://schemas.microsoft.com/office/drawing/2014/main" id="{D34C846F-1E37-3E7B-6780-714B46932D76}"/>
              </a:ext>
            </a:extLst>
          </p:cNvPr>
          <p:cNvPicPr>
            <a:picLocks noChangeAspect="1"/>
          </p:cNvPicPr>
          <p:nvPr/>
        </p:nvPicPr>
        <p:blipFill>
          <a:blip r:embed="rId3"/>
          <a:stretch>
            <a:fillRect/>
          </a:stretch>
        </p:blipFill>
        <p:spPr>
          <a:xfrm>
            <a:off x="9271923" y="337980"/>
            <a:ext cx="4457197" cy="2308827"/>
          </a:xfrm>
          <a:prstGeom prst="rect">
            <a:avLst/>
          </a:prstGeom>
          <a:effectLst>
            <a:softEdge rad="571500"/>
          </a:effectLst>
        </p:spPr>
      </p:pic>
      <p:sp>
        <p:nvSpPr>
          <p:cNvPr id="9" name="文字方塊 8">
            <a:extLst>
              <a:ext uri="{FF2B5EF4-FFF2-40B4-BE49-F238E27FC236}">
                <a16:creationId xmlns:a16="http://schemas.microsoft.com/office/drawing/2014/main" id="{3F645C29-0E94-560F-A8E3-377D85E0583B}"/>
              </a:ext>
            </a:extLst>
          </p:cNvPr>
          <p:cNvSpPr txBox="1"/>
          <p:nvPr/>
        </p:nvSpPr>
        <p:spPr>
          <a:xfrm>
            <a:off x="2124825" y="6196930"/>
            <a:ext cx="9193299" cy="375359"/>
          </a:xfrm>
          <a:prstGeom prst="rect">
            <a:avLst/>
          </a:prstGeom>
          <a:noFill/>
        </p:spPr>
        <p:txBody>
          <a:bodyPr wrap="square">
            <a:spAutoFit/>
          </a:bodyPr>
          <a:lstStyle/>
          <a:p>
            <a:pPr>
              <a:lnSpc>
                <a:spcPts val="2500"/>
              </a:lnSpc>
            </a:pPr>
            <a:r>
              <a:rPr lang="en-US" altLang="zh-TW" sz="1600" dirty="0">
                <a:solidFill>
                  <a:srgbClr val="149B5F"/>
                </a:solidFill>
                <a:latin typeface="Verdana" panose="020B0604030504040204" pitchFamily="34" charset="0"/>
                <a:ea typeface="Verdana" panose="020B0604030504040204" pitchFamily="34" charset="0"/>
              </a:rPr>
              <a:t>Merck provide sustainable lab products, solutions &amp; services for responsible science.</a:t>
            </a:r>
          </a:p>
        </p:txBody>
      </p:sp>
    </p:spTree>
    <p:extLst>
      <p:ext uri="{BB962C8B-B14F-4D97-AF65-F5344CB8AC3E}">
        <p14:creationId xmlns:p14="http://schemas.microsoft.com/office/powerpoint/2010/main" val="3753215172"/>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
        <p:cNvGrpSpPr/>
        <p:nvPr/>
      </p:nvGrpSpPr>
      <p:grpSpPr>
        <a:xfrm>
          <a:off x="0" y="0"/>
          <a:ext cx="0" cy="0"/>
          <a:chOff x="0" y="0"/>
          <a:chExt cx="0" cy="0"/>
        </a:xfrm>
      </p:grpSpPr>
      <p:sp>
        <p:nvSpPr>
          <p:cNvPr id="19" name="Google Shape;19;p2"/>
          <p:cNvSpPr txBox="1"/>
          <p:nvPr/>
        </p:nvSpPr>
        <p:spPr>
          <a:xfrm>
            <a:off x="508000" y="1968136"/>
            <a:ext cx="5397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altLang="en-US" sz="3200" b="1" i="0" u="none" strike="noStrike" cap="none" dirty="0">
                <a:solidFill>
                  <a:srgbClr val="595959"/>
                </a:solidFill>
                <a:latin typeface="Arial"/>
                <a:ea typeface="Arial"/>
                <a:cs typeface="Arial"/>
                <a:sym typeface="Arial"/>
              </a:rPr>
              <a:t>展位編號 </a:t>
            </a:r>
            <a:r>
              <a:rPr lang="en-US" altLang="zh-TW" sz="3200" b="1" i="0" u="none" strike="noStrike" cap="none" dirty="0">
                <a:solidFill>
                  <a:srgbClr val="595959"/>
                </a:solidFill>
                <a:latin typeface="Arial"/>
                <a:ea typeface="Arial"/>
                <a:cs typeface="Arial"/>
                <a:sym typeface="Arial"/>
              </a:rPr>
              <a:t>Booth No.</a:t>
            </a:r>
            <a:r>
              <a:rPr lang="en-US" altLang="zh-TW" sz="3200" b="1" dirty="0">
                <a:solidFill>
                  <a:srgbClr val="FF0000"/>
                </a:solidFill>
              </a:rPr>
              <a:t>12</a:t>
            </a:r>
            <a:r>
              <a:rPr lang="en-US" altLang="zh-TW" sz="3200" b="1" i="0" u="none" strike="noStrike" cap="none" dirty="0">
                <a:solidFill>
                  <a:srgbClr val="FF0000"/>
                </a:solidFill>
                <a:latin typeface="Arial"/>
                <a:ea typeface="Arial"/>
                <a:cs typeface="Arial"/>
                <a:sym typeface="Arial"/>
              </a:rPr>
              <a:t> </a:t>
            </a:r>
            <a:endParaRPr lang="en-US" sz="3200" b="0" i="0" u="none" strike="noStrike" cap="none" dirty="0">
              <a:solidFill>
                <a:srgbClr val="FF0000"/>
              </a:solidFill>
              <a:latin typeface="Arial"/>
              <a:ea typeface="Arial"/>
              <a:cs typeface="Arial"/>
              <a:sym typeface="Arial"/>
            </a:endParaRPr>
          </a:p>
        </p:txBody>
      </p:sp>
      <p:sp>
        <p:nvSpPr>
          <p:cNvPr id="20" name="Google Shape;20;p2"/>
          <p:cNvSpPr txBox="1"/>
          <p:nvPr/>
        </p:nvSpPr>
        <p:spPr>
          <a:xfrm>
            <a:off x="406725" y="3682725"/>
            <a:ext cx="11981700" cy="2709000"/>
          </a:xfrm>
          <a:prstGeom prst="rect">
            <a:avLst/>
          </a:prstGeom>
          <a:noFill/>
          <a:ln>
            <a:noFill/>
          </a:ln>
        </p:spPr>
        <p:txBody>
          <a:bodyPr spcFirstLastPara="1" wrap="square" lIns="91425" tIns="45700" rIns="91425" bIns="45700" anchor="t" anchorCtr="0">
            <a:spAutoFit/>
          </a:bodyPr>
          <a:lstStyle/>
          <a:p>
            <a:pPr marL="457200" lvl="0" indent="-355600" algn="l" rtl="0">
              <a:lnSpc>
                <a:spcPct val="150000"/>
              </a:lnSpc>
              <a:spcBef>
                <a:spcPts val="0"/>
              </a:spcBef>
              <a:spcAft>
                <a:spcPts val="0"/>
              </a:spcAft>
              <a:buClr>
                <a:schemeClr val="dk1"/>
              </a:buClr>
              <a:buSzPts val="2000"/>
              <a:buChar char="❖"/>
            </a:pPr>
            <a:r>
              <a:rPr lang="zh-TW" sz="2000">
                <a:solidFill>
                  <a:schemeClr val="dk1"/>
                </a:solidFill>
              </a:rPr>
              <a:t>The Joy Factory提供</a:t>
            </a:r>
            <a:r>
              <a:rPr lang="zh-TW" sz="2000" b="1">
                <a:solidFill>
                  <a:schemeClr val="dk1"/>
                </a:solidFill>
              </a:rPr>
              <a:t>平板應用解決方案</a:t>
            </a:r>
            <a:r>
              <a:rPr lang="zh-TW" sz="2000">
                <a:solidFill>
                  <a:schemeClr val="dk1"/>
                </a:solidFill>
              </a:rPr>
              <a:t>，包括防爆保護殼、多功能支架。</a:t>
            </a:r>
            <a:br>
              <a:rPr lang="zh-TW" sz="2000">
                <a:solidFill>
                  <a:schemeClr val="dk1"/>
                </a:solidFill>
              </a:rPr>
            </a:br>
            <a:r>
              <a:rPr lang="zh-TW" sz="2000">
                <a:solidFill>
                  <a:schemeClr val="dk1"/>
                </a:solidFill>
              </a:rPr>
              <a:t>我們的防爆保護殼經過嚴格的認證，</a:t>
            </a:r>
            <a:r>
              <a:rPr lang="zh-TW" sz="2000" b="1">
                <a:solidFill>
                  <a:schemeClr val="dk1"/>
                </a:solidFill>
              </a:rPr>
              <a:t>提供一線人員在防爆領域中可安全使用平板數位轉型解決方案</a:t>
            </a:r>
            <a:r>
              <a:rPr lang="zh-TW" sz="2000">
                <a:solidFill>
                  <a:schemeClr val="dk1"/>
                </a:solidFill>
              </a:rPr>
              <a:t>，協助化學相關企業落實數位轉型，達到永續的目標。</a:t>
            </a:r>
            <a:endParaRPr sz="2000">
              <a:solidFill>
                <a:schemeClr val="dk1"/>
              </a:solidFill>
            </a:endParaRPr>
          </a:p>
          <a:p>
            <a:pPr marL="457200" lvl="0" indent="-355600" algn="l" rtl="0">
              <a:lnSpc>
                <a:spcPct val="150000"/>
              </a:lnSpc>
              <a:spcBef>
                <a:spcPts val="0"/>
              </a:spcBef>
              <a:spcAft>
                <a:spcPts val="0"/>
              </a:spcAft>
              <a:buClr>
                <a:schemeClr val="dk1"/>
              </a:buClr>
              <a:buSzPts val="2000"/>
              <a:buChar char="❖"/>
            </a:pPr>
            <a:r>
              <a:rPr lang="zh-TW" sz="2000">
                <a:solidFill>
                  <a:schemeClr val="dk1"/>
                </a:solidFill>
              </a:rPr>
              <a:t>The Joy Factory provides tablet solutions, including explosion-proof cases and versatile stands.</a:t>
            </a:r>
            <a:br>
              <a:rPr lang="zh-TW" sz="2000">
                <a:solidFill>
                  <a:schemeClr val="dk1"/>
                </a:solidFill>
              </a:rPr>
            </a:br>
            <a:r>
              <a:rPr lang="zh-TW" sz="2000" b="1">
                <a:solidFill>
                  <a:schemeClr val="dk1"/>
                </a:solidFill>
              </a:rPr>
              <a:t>Our cases enable safe digital transformation in hazardous environments</a:t>
            </a:r>
            <a:r>
              <a:rPr lang="zh-TW" sz="2000">
                <a:solidFill>
                  <a:schemeClr val="dk1"/>
                </a:solidFill>
              </a:rPr>
              <a:t>, assisting chemical-related enterprises in achieving sustainability goals.</a:t>
            </a:r>
            <a:endParaRPr sz="2000">
              <a:solidFill>
                <a:schemeClr val="dk1"/>
              </a:solidFill>
            </a:endParaRPr>
          </a:p>
        </p:txBody>
      </p:sp>
      <p:grpSp>
        <p:nvGrpSpPr>
          <p:cNvPr id="21" name="Google Shape;21;p2"/>
          <p:cNvGrpSpPr/>
          <p:nvPr/>
        </p:nvGrpSpPr>
        <p:grpSpPr>
          <a:xfrm>
            <a:off x="-177800" y="431800"/>
            <a:ext cx="9029700" cy="1308100"/>
            <a:chOff x="-177800" y="431800"/>
            <a:chExt cx="9029700" cy="1308100"/>
          </a:xfrm>
        </p:grpSpPr>
        <p:grpSp>
          <p:nvGrpSpPr>
            <p:cNvPr id="22" name="Google Shape;22;p2"/>
            <p:cNvGrpSpPr/>
            <p:nvPr/>
          </p:nvGrpSpPr>
          <p:grpSpPr>
            <a:xfrm>
              <a:off x="-177800" y="431800"/>
              <a:ext cx="6083300" cy="1308100"/>
              <a:chOff x="-177800" y="431800"/>
              <a:chExt cx="6083300" cy="1308100"/>
            </a:xfrm>
          </p:grpSpPr>
          <p:sp>
            <p:nvSpPr>
              <p:cNvPr id="23" name="Google Shape;23;p2"/>
              <p:cNvSpPr/>
              <p:nvPr/>
            </p:nvSpPr>
            <p:spPr>
              <a:xfrm>
                <a:off x="-177800" y="431800"/>
                <a:ext cx="58420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24" name="Google Shape;24;p2"/>
              <p:cNvSpPr txBox="1"/>
              <p:nvPr/>
            </p:nvSpPr>
            <p:spPr>
              <a:xfrm>
                <a:off x="508000" y="1246400"/>
                <a:ext cx="539750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altLang="zh-TW" sz="20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The Joy Factory Inc.</a:t>
                </a:r>
                <a:endParaRPr lang="en-US" sz="20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sp>
            <p:nvSpPr>
              <p:cNvPr id="25" name="Google Shape;25;p2"/>
              <p:cNvSpPr txBox="1"/>
              <p:nvPr/>
            </p:nvSpPr>
            <p:spPr>
              <a:xfrm>
                <a:off x="508000" y="693435"/>
                <a:ext cx="5397500"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altLang="en-US" sz="32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喜樂比有限公司</a:t>
                </a:r>
                <a:endParaRPr lang="zh-TW" altLang="en-US" sz="32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grpSp>
        <p:sp>
          <p:nvSpPr>
            <p:cNvPr id="26" name="Google Shape;26;p2"/>
            <p:cNvSpPr/>
            <p:nvPr/>
          </p:nvSpPr>
          <p:spPr>
            <a:xfrm>
              <a:off x="6311900" y="431800"/>
              <a:ext cx="2540000" cy="1308100"/>
            </a:xfrm>
            <a:prstGeom prst="rect">
              <a:avLst/>
            </a:prstGeom>
            <a:noFill/>
            <a:ln w="38100" cap="flat" cmpd="sng">
              <a:solidFill>
                <a:srgbClr val="31538F"/>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zh-TW" sz="3600" b="0" i="0" u="none" strike="noStrike" cap="none">
                  <a:solidFill>
                    <a:srgbClr val="FF0000"/>
                  </a:solidFill>
                  <a:latin typeface="Arial"/>
                  <a:ea typeface="Arial"/>
                  <a:cs typeface="Arial"/>
                  <a:sym typeface="Arial"/>
                </a:rPr>
                <a:t>LOGO</a:t>
              </a:r>
              <a:endParaRPr sz="3600" b="0" i="0" u="none" strike="noStrike" cap="none">
                <a:solidFill>
                  <a:srgbClr val="FF0000"/>
                </a:solidFill>
                <a:latin typeface="Arial"/>
                <a:ea typeface="Arial"/>
                <a:cs typeface="Arial"/>
                <a:sym typeface="Arial"/>
              </a:endParaRPr>
            </a:p>
          </p:txBody>
        </p:sp>
      </p:grpSp>
      <p:grpSp>
        <p:nvGrpSpPr>
          <p:cNvPr id="27" name="Google Shape;27;p2"/>
          <p:cNvGrpSpPr/>
          <p:nvPr/>
        </p:nvGrpSpPr>
        <p:grpSpPr>
          <a:xfrm>
            <a:off x="508000" y="431800"/>
            <a:ext cx="12242800" cy="3348831"/>
            <a:chOff x="508000" y="431800"/>
            <a:chExt cx="12242800" cy="3348831"/>
          </a:xfrm>
        </p:grpSpPr>
        <p:sp>
          <p:nvSpPr>
            <p:cNvPr id="28" name="Google Shape;28;p2"/>
            <p:cNvSpPr txBox="1"/>
            <p:nvPr/>
          </p:nvSpPr>
          <p:spPr>
            <a:xfrm>
              <a:off x="508000" y="2687717"/>
              <a:ext cx="84456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本次參展之亮點展品/服務/技術</a:t>
              </a:r>
              <a:endParaRPr sz="2400" b="1" i="0" u="none" strike="noStrike" cap="none">
                <a:solidFill>
                  <a:srgbClr val="595959"/>
                </a:solidFill>
                <a:latin typeface="Arial"/>
                <a:ea typeface="Arial"/>
                <a:cs typeface="Arial"/>
                <a:sym typeface="Arial"/>
              </a:endParaRPr>
            </a:p>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The highlights of this exhibition</a:t>
              </a:r>
              <a:r>
                <a:rPr lang="zh-TW" sz="1800" b="1" i="0" u="none" strike="noStrike" cap="none">
                  <a:solidFill>
                    <a:srgbClr val="595959"/>
                  </a:solidFill>
                  <a:latin typeface="Arial"/>
                  <a:ea typeface="Arial"/>
                  <a:cs typeface="Arial"/>
                  <a:sym typeface="Arial"/>
                </a:rPr>
                <a:t>(product, service or technology) </a:t>
              </a:r>
              <a:endParaRPr sz="2400" b="0" i="0" u="none" strike="noStrike" cap="none">
                <a:solidFill>
                  <a:srgbClr val="595959"/>
                </a:solidFill>
                <a:latin typeface="Arial"/>
                <a:ea typeface="Arial"/>
                <a:cs typeface="Arial"/>
                <a:sym typeface="Arial"/>
              </a:endParaRPr>
            </a:p>
          </p:txBody>
        </p:sp>
        <p:sp>
          <p:nvSpPr>
            <p:cNvPr id="29" name="Google Shape;29;p2"/>
            <p:cNvSpPr/>
            <p:nvPr/>
          </p:nvSpPr>
          <p:spPr>
            <a:xfrm>
              <a:off x="10210800" y="431800"/>
              <a:ext cx="2540000" cy="3348831"/>
            </a:xfrm>
            <a:prstGeom prst="rect">
              <a:avLst/>
            </a:prstGeom>
            <a:noFill/>
            <a:ln w="38100" cap="flat" cmpd="sng">
              <a:solidFill>
                <a:srgbClr val="31538F"/>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zh-TW" sz="2800" b="0" i="0" u="none" strike="noStrike" cap="none">
                  <a:solidFill>
                    <a:srgbClr val="FF0000"/>
                  </a:solidFill>
                  <a:latin typeface="Arial"/>
                  <a:ea typeface="Arial"/>
                  <a:cs typeface="Arial"/>
                  <a:sym typeface="Arial"/>
                </a:rPr>
                <a:t>產品/服務</a:t>
              </a:r>
              <a:endParaRPr sz="2800" b="0" i="0" u="none" strike="noStrike" cap="none">
                <a:solidFill>
                  <a:srgbClr val="FF0000"/>
                </a:solidFill>
                <a:latin typeface="Arial"/>
                <a:ea typeface="Arial"/>
                <a:cs typeface="Arial"/>
                <a:sym typeface="Arial"/>
              </a:endParaRPr>
            </a:p>
            <a:p>
              <a:pPr marL="0" marR="0" lvl="0" indent="0" algn="ctr" rtl="0">
                <a:lnSpc>
                  <a:spcPct val="100000"/>
                </a:lnSpc>
                <a:spcBef>
                  <a:spcPts val="0"/>
                </a:spcBef>
                <a:spcAft>
                  <a:spcPts val="0"/>
                </a:spcAft>
                <a:buNone/>
              </a:pPr>
              <a:r>
                <a:rPr lang="zh-TW" sz="2800" b="0" i="0" u="none" strike="noStrike" cap="none">
                  <a:solidFill>
                    <a:srgbClr val="FF0000"/>
                  </a:solidFill>
                  <a:latin typeface="Arial"/>
                  <a:ea typeface="Arial"/>
                  <a:cs typeface="Arial"/>
                  <a:sym typeface="Arial"/>
                </a:rPr>
                <a:t>照片或海報</a:t>
              </a:r>
              <a:endParaRPr sz="2800" b="0" i="0" u="none" strike="noStrike" cap="none">
                <a:solidFill>
                  <a:srgbClr val="FF0000"/>
                </a:solidFill>
                <a:latin typeface="Arial"/>
                <a:ea typeface="Arial"/>
                <a:cs typeface="Arial"/>
                <a:sym typeface="Arial"/>
              </a:endParaRPr>
            </a:p>
            <a:p>
              <a:pPr marL="0" marR="0" lvl="0" indent="0" algn="ctr" rtl="0">
                <a:lnSpc>
                  <a:spcPct val="100000"/>
                </a:lnSpc>
                <a:spcBef>
                  <a:spcPts val="0"/>
                </a:spcBef>
                <a:spcAft>
                  <a:spcPts val="0"/>
                </a:spcAft>
                <a:buNone/>
              </a:pPr>
              <a:r>
                <a:rPr lang="zh-TW" sz="2800" b="0" i="0" u="none" strike="noStrike" cap="none">
                  <a:solidFill>
                    <a:srgbClr val="FF0000"/>
                  </a:solidFill>
                  <a:latin typeface="Arial"/>
                  <a:ea typeface="Arial"/>
                  <a:cs typeface="Arial"/>
                  <a:sym typeface="Arial"/>
                </a:rPr>
                <a:t>Product photo or poster</a:t>
              </a:r>
              <a:endParaRPr/>
            </a:p>
          </p:txBody>
        </p:sp>
      </p:grpSp>
      <p:pic>
        <p:nvPicPr>
          <p:cNvPr id="30" name="Google Shape;30;p2"/>
          <p:cNvPicPr preferRelativeResize="0"/>
          <p:nvPr/>
        </p:nvPicPr>
        <p:blipFill>
          <a:blip r:embed="rId3">
            <a:alphaModFix/>
          </a:blip>
          <a:stretch>
            <a:fillRect/>
          </a:stretch>
        </p:blipFill>
        <p:spPr>
          <a:xfrm>
            <a:off x="6278775" y="373475"/>
            <a:ext cx="2655200" cy="1424750"/>
          </a:xfrm>
          <a:prstGeom prst="rect">
            <a:avLst/>
          </a:prstGeom>
          <a:noFill/>
          <a:ln>
            <a:noFill/>
          </a:ln>
        </p:spPr>
      </p:pic>
      <p:pic>
        <p:nvPicPr>
          <p:cNvPr id="31" name="Google Shape;31;p2"/>
          <p:cNvPicPr preferRelativeResize="0"/>
          <p:nvPr/>
        </p:nvPicPr>
        <p:blipFill>
          <a:blip r:embed="rId4">
            <a:alphaModFix/>
          </a:blip>
          <a:stretch>
            <a:fillRect/>
          </a:stretch>
        </p:blipFill>
        <p:spPr>
          <a:xfrm>
            <a:off x="10140672" y="141402"/>
            <a:ext cx="2655154" cy="3734723"/>
          </a:xfrm>
          <a:prstGeom prst="rect">
            <a:avLst/>
          </a:prstGeom>
          <a:noFill/>
          <a:ln>
            <a:noFill/>
          </a:ln>
        </p:spPr>
      </p:pic>
      <p:pic>
        <p:nvPicPr>
          <p:cNvPr id="32" name="Google Shape;32;p2"/>
          <p:cNvPicPr preferRelativeResize="0"/>
          <p:nvPr/>
        </p:nvPicPr>
        <p:blipFill>
          <a:blip r:embed="rId5">
            <a:alphaModFix/>
          </a:blip>
          <a:stretch>
            <a:fillRect/>
          </a:stretch>
        </p:blipFill>
        <p:spPr>
          <a:xfrm>
            <a:off x="11746951" y="5893526"/>
            <a:ext cx="1577701" cy="1577701"/>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圓角化對角線角落矩形 24"/>
          <p:cNvSpPr/>
          <p:nvPr/>
        </p:nvSpPr>
        <p:spPr>
          <a:xfrm>
            <a:off x="5091544" y="2680855"/>
            <a:ext cx="3678382" cy="800100"/>
          </a:xfrm>
          <a:prstGeom prst="round2DiagRect">
            <a:avLst/>
          </a:prstGeom>
          <a:solidFill>
            <a:srgbClr val="00ACD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ln w="18415" cmpd="sng">
                <a:solidFill>
                  <a:srgbClr val="FFFFFF"/>
                </a:solidFill>
                <a:prstDash val="solid"/>
              </a:ln>
              <a:solidFill>
                <a:srgbClr val="FFFFFF"/>
              </a:solidFill>
              <a:effectLst>
                <a:outerShdw blurRad="60007" dist="200025" dir="15000000" sy="30000" kx="-1800000" algn="bl" rotWithShape="0">
                  <a:prstClr val="black">
                    <a:alpha val="32000"/>
                  </a:prstClr>
                </a:outerShdw>
              </a:effectLst>
            </a:endParaRPr>
          </a:p>
        </p:txBody>
      </p:sp>
      <p:sp>
        <p:nvSpPr>
          <p:cNvPr id="4" name="文字方塊 3">
            <a:extLst>
              <a:ext uri="{FF2B5EF4-FFF2-40B4-BE49-F238E27FC236}">
                <a16:creationId xmlns:a16="http://schemas.microsoft.com/office/drawing/2014/main" id="{6C5999D1-5FF8-2A4B-C7F1-95831F75970D}"/>
              </a:ext>
            </a:extLst>
          </p:cNvPr>
          <p:cNvSpPr txBox="1"/>
          <p:nvPr/>
        </p:nvSpPr>
        <p:spPr>
          <a:xfrm>
            <a:off x="508000" y="1926470"/>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TW" sz="3200" b="1" dirty="0">
                <a:solidFill>
                  <a:srgbClr val="FF0000"/>
                </a:solidFill>
                <a:latin typeface="微軟正黑體" pitchFamily="34" charset="-120"/>
                <a:ea typeface="微軟正黑體" pitchFamily="34" charset="-120"/>
              </a:rPr>
              <a:t>13</a:t>
            </a:r>
            <a:r>
              <a:rPr lang="en-US" altLang="zh-CN" sz="3200" b="1" dirty="0">
                <a:solidFill>
                  <a:srgbClr val="FF0000"/>
                </a:solidFill>
                <a:latin typeface="微軟正黑體" pitchFamily="34" charset="-120"/>
                <a:ea typeface="微軟正黑體" pitchFamily="34" charset="-120"/>
              </a:rPr>
              <a:t> </a:t>
            </a:r>
            <a:endParaRPr lang="zh-TW" altLang="en-US" sz="3200" dirty="0">
              <a:solidFill>
                <a:srgbClr val="FF0000"/>
              </a:solidFill>
              <a:latin typeface="微軟正黑體" pitchFamily="34" charset="-120"/>
              <a:ea typeface="微軟正黑體" pitchFamily="34" charset="-120"/>
            </a:endParaRPr>
          </a:p>
        </p:txBody>
      </p:sp>
      <p:grpSp>
        <p:nvGrpSpPr>
          <p:cNvPr id="11" name="群組 10">
            <a:extLst>
              <a:ext uri="{FF2B5EF4-FFF2-40B4-BE49-F238E27FC236}">
                <a16:creationId xmlns:a16="http://schemas.microsoft.com/office/drawing/2014/main" id="{BD3F5079-A0DA-B419-F2DB-12DAA5266F71}"/>
              </a:ext>
            </a:extLst>
          </p:cNvPr>
          <p:cNvGrpSpPr/>
          <p:nvPr/>
        </p:nvGrpSpPr>
        <p:grpSpPr>
          <a:xfrm>
            <a:off x="-177800" y="431800"/>
            <a:ext cx="6083300" cy="1308100"/>
            <a:chOff x="-177800" y="431800"/>
            <a:chExt cx="6083300" cy="1308100"/>
          </a:xfrm>
        </p:grpSpPr>
        <p:sp>
          <p:nvSpPr>
            <p:cNvPr id="2" name="矩形 1">
              <a:extLst>
                <a:ext uri="{FF2B5EF4-FFF2-40B4-BE49-F238E27FC236}">
                  <a16:creationId xmlns:a16="http://schemas.microsoft.com/office/drawing/2014/main" id="{06ABF692-8CA2-D50C-A9DC-DD4FEE5AC115}"/>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3" name="文字方塊 2">
              <a:extLst>
                <a:ext uri="{FF2B5EF4-FFF2-40B4-BE49-F238E27FC236}">
                  <a16:creationId xmlns:a16="http://schemas.microsoft.com/office/drawing/2014/main" id="{4D6D68A5-2757-305E-D339-20B2637F6D91}"/>
                </a:ext>
              </a:extLst>
            </p:cNvPr>
            <p:cNvSpPr txBox="1"/>
            <p:nvPr/>
          </p:nvSpPr>
          <p:spPr>
            <a:xfrm>
              <a:off x="5080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Scenic Precise Element Inc.</a:t>
              </a:r>
              <a:endParaRPr lang="zh-TW" altLang="en-US" sz="2000" dirty="0">
                <a:solidFill>
                  <a:schemeClr val="bg1"/>
                </a:solidFill>
              </a:endParaRPr>
            </a:p>
          </p:txBody>
        </p:sp>
        <p:sp>
          <p:nvSpPr>
            <p:cNvPr id="5" name="文字方塊 4">
              <a:extLst>
                <a:ext uri="{FF2B5EF4-FFF2-40B4-BE49-F238E27FC236}">
                  <a16:creationId xmlns:a16="http://schemas.microsoft.com/office/drawing/2014/main" id="{851F60F2-162D-3E18-96BD-2F40D75C0988}"/>
                </a:ext>
              </a:extLst>
            </p:cNvPr>
            <p:cNvSpPr txBox="1"/>
            <p:nvPr/>
          </p:nvSpPr>
          <p:spPr>
            <a:xfrm>
              <a:off x="5080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台灣祥景精機股份有限公司</a:t>
              </a:r>
              <a:endParaRPr lang="zh-TW" altLang="en-US" sz="3200" dirty="0">
                <a:solidFill>
                  <a:schemeClr val="bg1"/>
                </a:solidFill>
              </a:endParaRPr>
            </a:p>
          </p:txBody>
        </p:sp>
      </p:grpSp>
      <p:sp>
        <p:nvSpPr>
          <p:cNvPr id="6" name="文字方塊 5">
            <a:extLst>
              <a:ext uri="{FF2B5EF4-FFF2-40B4-BE49-F238E27FC236}">
                <a16:creationId xmlns:a16="http://schemas.microsoft.com/office/drawing/2014/main" id="{D4DA0D05-0D68-715D-FD51-276E9C7C1FBE}"/>
              </a:ext>
            </a:extLst>
          </p:cNvPr>
          <p:cNvSpPr txBox="1"/>
          <p:nvPr/>
        </p:nvSpPr>
        <p:spPr>
          <a:xfrm>
            <a:off x="497609" y="2596445"/>
            <a:ext cx="4583545" cy="1000274"/>
          </a:xfrm>
          <a:prstGeom prst="rect">
            <a:avLst/>
          </a:prstGeom>
          <a:noFill/>
        </p:spPr>
        <p:txBody>
          <a:bodyPr wrap="square" rtlCol="0">
            <a:spAutoFit/>
          </a:bodyPr>
          <a:lstStyle/>
          <a:p>
            <a:r>
              <a:rPr lang="zh-CN" altLang="en-US" sz="3600" b="1" dirty="0">
                <a:solidFill>
                  <a:schemeClr val="tx1"/>
                </a:solidFill>
                <a:effectLst>
                  <a:outerShdw blurRad="50800" dist="38100" dir="2700000" algn="tl" rotWithShape="0">
                    <a:prstClr val="black">
                      <a:alpha val="40000"/>
                    </a:prstClr>
                  </a:outerShdw>
                </a:effectLst>
                <a:latin typeface="微軟正黑體" pitchFamily="34" charset="-120"/>
                <a:ea typeface="微軟正黑體" pitchFamily="34" charset="-120"/>
              </a:rPr>
              <a:t>非接觸式乾氣軸封</a:t>
            </a:r>
            <a:r>
              <a:rPr lang="zh-CN" altLang="en-US" sz="2800" b="1" dirty="0">
                <a:solidFill>
                  <a:schemeClr val="tx1"/>
                </a:solidFill>
                <a:effectLst>
                  <a:outerShdw blurRad="50800" dist="38100" dir="2700000" algn="tl" rotWithShape="0">
                    <a:prstClr val="black">
                      <a:alpha val="40000"/>
                    </a:prstClr>
                  </a:outerShdw>
                </a:effectLst>
                <a:latin typeface="微軟正黑體" pitchFamily="34" charset="-120"/>
                <a:ea typeface="微軟正黑體" pitchFamily="34" charset="-120"/>
              </a:rPr>
              <a:t> </a:t>
            </a:r>
            <a:r>
              <a:rPr lang="en-US" altLang="zh-CN" sz="2800" b="1" dirty="0">
                <a:solidFill>
                  <a:schemeClr val="tx1"/>
                </a:solidFill>
                <a:effectLst>
                  <a:outerShdw blurRad="50800" dist="38100" dir="2700000" algn="tl" rotWithShape="0">
                    <a:prstClr val="black">
                      <a:alpha val="40000"/>
                    </a:prstClr>
                  </a:outerShdw>
                </a:effectLst>
                <a:latin typeface="微軟正黑體" pitchFamily="34" charset="-120"/>
                <a:ea typeface="微軟正黑體" pitchFamily="34" charset="-120"/>
              </a:rPr>
              <a:t>  </a:t>
            </a:r>
          </a:p>
          <a:p>
            <a:r>
              <a:rPr lang="en-US" altLang="zh-CN" sz="2300" b="1" dirty="0">
                <a:solidFill>
                  <a:schemeClr val="tx1">
                    <a:lumMod val="65000"/>
                    <a:lumOff val="35000"/>
                  </a:schemeClr>
                </a:solidFill>
                <a:effectLst>
                  <a:outerShdw blurRad="50800" dist="38100" dir="2700000" algn="tl" rotWithShape="0">
                    <a:prstClr val="black">
                      <a:alpha val="40000"/>
                    </a:prstClr>
                  </a:outerShdw>
                </a:effectLst>
                <a:latin typeface="微軟正黑體" pitchFamily="34" charset="-120"/>
                <a:ea typeface="微軟正黑體" pitchFamily="34" charset="-120"/>
              </a:rPr>
              <a:t>Non-contact Dry Gas Seal </a:t>
            </a:r>
            <a:endParaRPr lang="zh-TW" altLang="en-US" sz="2300" dirty="0">
              <a:solidFill>
                <a:schemeClr val="tx1">
                  <a:lumMod val="65000"/>
                  <a:lumOff val="35000"/>
                </a:schemeClr>
              </a:solidFill>
              <a:effectLst>
                <a:outerShdw blurRad="50800" dist="38100" dir="2700000" algn="tl" rotWithShape="0">
                  <a:prstClr val="black">
                    <a:alpha val="40000"/>
                  </a:prstClr>
                </a:outerShdw>
              </a:effectLst>
              <a:latin typeface="微軟正黑體" pitchFamily="34" charset="-120"/>
              <a:ea typeface="微軟正黑體" pitchFamily="34" charset="-120"/>
            </a:endParaRPr>
          </a:p>
        </p:txBody>
      </p:sp>
      <p:sp>
        <p:nvSpPr>
          <p:cNvPr id="15" name="文字方塊 14"/>
          <p:cNvSpPr txBox="1"/>
          <p:nvPr/>
        </p:nvSpPr>
        <p:spPr>
          <a:xfrm>
            <a:off x="8614064" y="3708688"/>
            <a:ext cx="4592782" cy="3606115"/>
          </a:xfrm>
          <a:prstGeom prst="rect">
            <a:avLst/>
          </a:prstGeom>
          <a:noFill/>
        </p:spPr>
        <p:txBody>
          <a:bodyPr wrap="square" rtlCol="0">
            <a:spAutoFit/>
          </a:bodyPr>
          <a:lstStyle/>
          <a:p>
            <a:pPr>
              <a:lnSpc>
                <a:spcPts val="1900"/>
              </a:lnSpc>
            </a:pPr>
            <a:r>
              <a:rPr lang="zh-TW" altLang="zh-TW" sz="1200" b="1" dirty="0">
                <a:solidFill>
                  <a:srgbClr val="002060"/>
                </a:solidFill>
                <a:latin typeface="微軟正黑體" pitchFamily="34" charset="-120"/>
                <a:ea typeface="微軟正黑體" pitchFamily="34" charset="-120"/>
              </a:rPr>
              <a:t>「節能減碳、友善地球」一直是</a:t>
            </a:r>
            <a:r>
              <a:rPr lang="en-US" altLang="zh-TW" sz="1200" b="1" dirty="0">
                <a:solidFill>
                  <a:srgbClr val="002060"/>
                </a:solidFill>
                <a:latin typeface="微軟正黑體" pitchFamily="34" charset="-120"/>
                <a:ea typeface="微軟正黑體" pitchFamily="34" charset="-120"/>
              </a:rPr>
              <a:t>Scenic</a:t>
            </a:r>
            <a:r>
              <a:rPr lang="zh-TW" altLang="zh-TW" sz="1200" b="1" dirty="0">
                <a:solidFill>
                  <a:srgbClr val="002060"/>
                </a:solidFill>
                <a:latin typeface="微軟正黑體" pitchFamily="34" charset="-120"/>
                <a:ea typeface="微軟正黑體" pitchFamily="34" charset="-120"/>
              </a:rPr>
              <a:t>研發產品的宗旨，而優秀的產品在創造時就需考慮對人類環境的永續。因此，</a:t>
            </a:r>
            <a:r>
              <a:rPr lang="en-US" altLang="zh-TW" sz="1200" b="1" dirty="0">
                <a:solidFill>
                  <a:srgbClr val="002060"/>
                </a:solidFill>
                <a:latin typeface="微軟正黑體" pitchFamily="34" charset="-120"/>
                <a:ea typeface="微軟正黑體" pitchFamily="34" charset="-120"/>
              </a:rPr>
              <a:t>Scenic</a:t>
            </a:r>
            <a:r>
              <a:rPr lang="zh-TW" altLang="zh-TW" sz="1200" b="1" dirty="0">
                <a:solidFill>
                  <a:srgbClr val="002060"/>
                </a:solidFill>
                <a:latin typeface="微軟正黑體" pitchFamily="34" charset="-120"/>
                <a:ea typeface="微軟正黑體" pitchFamily="34" charset="-120"/>
              </a:rPr>
              <a:t>特別推出專為化工製程設備而設計的非接觸式軸封。這將改變流體設備的運作方式，為節能減碳做出貢獻，並助力台灣邁向淨零的未來。我們將不遺餘力，為地球的可持續發展盡一份心力。</a:t>
            </a:r>
            <a:br>
              <a:rPr lang="en-US" altLang="zh-TW" sz="1200" b="1" dirty="0">
                <a:solidFill>
                  <a:srgbClr val="002060"/>
                </a:solidFill>
                <a:latin typeface="微軟正黑體" pitchFamily="34" charset="-120"/>
                <a:ea typeface="微軟正黑體" pitchFamily="34" charset="-120"/>
              </a:rPr>
            </a:br>
            <a:endParaRPr lang="en-US" altLang="zh-TW" sz="1200" b="1" dirty="0">
              <a:solidFill>
                <a:srgbClr val="002060"/>
              </a:solidFill>
              <a:latin typeface="微軟正黑體" pitchFamily="34" charset="-120"/>
              <a:ea typeface="微軟正黑體" pitchFamily="34" charset="-120"/>
            </a:endParaRPr>
          </a:p>
          <a:p>
            <a:pPr>
              <a:lnSpc>
                <a:spcPts val="1600"/>
              </a:lnSpc>
            </a:pPr>
            <a:r>
              <a:rPr lang="zh-TW" altLang="zh-TW" sz="1200" dirty="0"/>
              <a:t>“</a:t>
            </a:r>
            <a:r>
              <a:rPr lang="en-US" altLang="zh-TW" sz="1200" dirty="0"/>
              <a:t>Energy Conservation, Carbon Reduction, and Earth-Friendly” have always been the core principles driving Scenic's product development. We believe that exceptional products should consider the long-term impact on the environment from the very beginning. With this in mind, Scenic has introduced Non-contact seal specifically designed for the chemical industry. This revolutionize the operation of fluid equipment while contributing to Taiwan's path towards a Carbon-Free future. We are committed to wholeheartedly dedicating our efforts to the sustainable development of our planet.</a:t>
            </a:r>
            <a:endParaRPr lang="zh-TW" altLang="zh-TW" sz="1200" dirty="0"/>
          </a:p>
        </p:txBody>
      </p:sp>
      <p:sp>
        <p:nvSpPr>
          <p:cNvPr id="16" name="文字方塊 15"/>
          <p:cNvSpPr txBox="1"/>
          <p:nvPr/>
        </p:nvSpPr>
        <p:spPr>
          <a:xfrm>
            <a:off x="3834667" y="3739861"/>
            <a:ext cx="4488443" cy="1992853"/>
          </a:xfrm>
          <a:prstGeom prst="rect">
            <a:avLst/>
          </a:prstGeom>
          <a:noFill/>
        </p:spPr>
        <p:txBody>
          <a:bodyPr wrap="square" rtlCol="0">
            <a:spAutoFit/>
          </a:bodyPr>
          <a:lstStyle/>
          <a:p>
            <a:pPr>
              <a:lnSpc>
                <a:spcPts val="2700"/>
              </a:lnSpc>
              <a:buClr>
                <a:srgbClr val="C00000"/>
              </a:buClr>
              <a:buFont typeface="Wingdings" pitchFamily="2" charset="2"/>
              <a:buChar char="n"/>
            </a:pPr>
            <a:r>
              <a:rPr lang="zh-TW" altLang="en-US" sz="2000" b="1" dirty="0">
                <a:solidFill>
                  <a:srgbClr val="C00000"/>
                </a:solidFill>
                <a:latin typeface="微軟正黑體" pitchFamily="34" charset="-120"/>
                <a:ea typeface="微軟正黑體" pitchFamily="34" charset="-120"/>
              </a:rPr>
              <a:t> 動態時無摩擦的密封磨面</a:t>
            </a:r>
            <a:endParaRPr lang="en-US" altLang="zh-TW" sz="2000" b="1" dirty="0">
              <a:solidFill>
                <a:srgbClr val="C00000"/>
              </a:solidFill>
              <a:latin typeface="微軟正黑體" pitchFamily="34" charset="-120"/>
              <a:ea typeface="微軟正黑體" pitchFamily="34" charset="-120"/>
            </a:endParaRPr>
          </a:p>
          <a:p>
            <a:pPr marL="176213" indent="-82550">
              <a:lnSpc>
                <a:spcPts val="2800"/>
              </a:lnSpc>
              <a:buFont typeface="Arial" pitchFamily="34" charset="0"/>
              <a:buChar char="•"/>
            </a:pPr>
            <a:r>
              <a:rPr lang="zh-TW" altLang="en-US" sz="1500" b="1" dirty="0">
                <a:latin typeface="微軟正黑體" pitchFamily="34" charset="-120"/>
                <a:ea typeface="微軟正黑體" pitchFamily="34" charset="-120"/>
              </a:rPr>
              <a:t>  沒有摩擦熱及損耗延長使用壽命 </a:t>
            </a:r>
            <a:endParaRPr lang="en-US" altLang="zh-TW" sz="1500" b="1" dirty="0">
              <a:latin typeface="微軟正黑體" pitchFamily="34" charset="-120"/>
              <a:ea typeface="微軟正黑體" pitchFamily="34" charset="-120"/>
            </a:endParaRPr>
          </a:p>
          <a:p>
            <a:pPr marL="176213" indent="-82550">
              <a:lnSpc>
                <a:spcPts val="2500"/>
              </a:lnSpc>
              <a:buFont typeface="Arial" pitchFamily="34" charset="0"/>
              <a:buChar char="•"/>
            </a:pPr>
            <a:r>
              <a:rPr lang="zh-TW" altLang="en-US" sz="1500" b="1" dirty="0">
                <a:latin typeface="微軟正黑體" pitchFamily="34" charset="-120"/>
                <a:ea typeface="微軟正黑體" pitchFamily="34" charset="-120"/>
              </a:rPr>
              <a:t>  不須潤滑油及外接冷卻裝置 </a:t>
            </a:r>
            <a:r>
              <a:rPr lang="zh-TW" altLang="en-US" sz="1500" b="1" dirty="0">
                <a:solidFill>
                  <a:srgbClr val="C00000"/>
                </a:solidFill>
                <a:latin typeface="微軟正黑體" pitchFamily="34" charset="-120"/>
                <a:ea typeface="微軟正黑體" pitchFamily="34" charset="-120"/>
              </a:rPr>
              <a:t> </a:t>
            </a:r>
            <a:endParaRPr lang="en-US" altLang="zh-TW" sz="1500" b="1" dirty="0">
              <a:solidFill>
                <a:srgbClr val="C00000"/>
              </a:solidFill>
              <a:latin typeface="微軟正黑體" pitchFamily="34" charset="-120"/>
              <a:ea typeface="微軟正黑體" pitchFamily="34" charset="-120"/>
            </a:endParaRPr>
          </a:p>
          <a:p>
            <a:pPr marL="176213" indent="-82550">
              <a:lnSpc>
                <a:spcPts val="2500"/>
              </a:lnSpc>
              <a:buFont typeface="Arial" pitchFamily="34" charset="0"/>
              <a:buChar char="•"/>
            </a:pPr>
            <a:r>
              <a:rPr lang="en-US" altLang="zh-TW" sz="1500" b="1" dirty="0">
                <a:latin typeface="微軟正黑體" pitchFamily="34" charset="-120"/>
                <a:ea typeface="微軟正黑體" pitchFamily="34" charset="-120"/>
              </a:rPr>
              <a:t>  </a:t>
            </a:r>
            <a:r>
              <a:rPr lang="zh-TW" altLang="zh-TW" sz="1500" b="1" dirty="0">
                <a:latin typeface="微軟正黑體" pitchFamily="34" charset="-120"/>
                <a:ea typeface="微軟正黑體" pitchFamily="34" charset="-120"/>
              </a:rPr>
              <a:t>無需外接冷卻泵，較接觸式軸封節能</a:t>
            </a:r>
            <a:r>
              <a:rPr lang="en-US" altLang="zh-TW" sz="1500" b="1" dirty="0">
                <a:latin typeface="微軟正黑體" pitchFamily="34" charset="-120"/>
                <a:ea typeface="微軟正黑體" pitchFamily="34" charset="-120"/>
              </a:rPr>
              <a:t>7~12%</a:t>
            </a:r>
            <a:endParaRPr lang="en-US" altLang="zh-TW" sz="1500" b="1" dirty="0">
              <a:solidFill>
                <a:schemeClr val="tx1"/>
              </a:solidFill>
              <a:latin typeface="微軟正黑體" pitchFamily="34" charset="-120"/>
              <a:ea typeface="微軟正黑體" pitchFamily="34" charset="-120"/>
            </a:endParaRPr>
          </a:p>
          <a:p>
            <a:r>
              <a:rPr lang="en-US" altLang="zh-TW" sz="2000" b="1" dirty="0">
                <a:latin typeface="微軟正黑體" pitchFamily="34" charset="-120"/>
                <a:ea typeface="微軟正黑體" pitchFamily="34" charset="-120"/>
              </a:rPr>
              <a:t>    </a:t>
            </a:r>
            <a:endParaRPr lang="en-US" altLang="zh-TW" sz="1600" b="1" dirty="0">
              <a:solidFill>
                <a:schemeClr val="tx1">
                  <a:lumMod val="65000"/>
                  <a:lumOff val="35000"/>
                </a:schemeClr>
              </a:solidFill>
              <a:latin typeface="微軟正黑體" pitchFamily="34" charset="-120"/>
              <a:ea typeface="微軟正黑體" pitchFamily="34" charset="-120"/>
            </a:endParaRPr>
          </a:p>
          <a:p>
            <a:endParaRPr lang="en-US" altLang="zh-TW" sz="1600" b="1" dirty="0">
              <a:latin typeface="微軟正黑體" pitchFamily="34" charset="-120"/>
              <a:ea typeface="微軟正黑體" pitchFamily="34" charset="-120"/>
            </a:endParaRPr>
          </a:p>
        </p:txBody>
      </p:sp>
      <p:pic>
        <p:nvPicPr>
          <p:cNvPr id="17" name="圖片 16" descr="Scenic_LOGO_png.png"/>
          <p:cNvPicPr>
            <a:picLocks noChangeAspect="1"/>
          </p:cNvPicPr>
          <p:nvPr/>
        </p:nvPicPr>
        <p:blipFill>
          <a:blip r:embed="rId3"/>
          <a:stretch>
            <a:fillRect/>
          </a:stretch>
        </p:blipFill>
        <p:spPr>
          <a:xfrm>
            <a:off x="6344213" y="660418"/>
            <a:ext cx="2498452" cy="918311"/>
          </a:xfrm>
          <a:prstGeom prst="rect">
            <a:avLst/>
          </a:prstGeom>
        </p:spPr>
      </p:pic>
      <p:sp>
        <p:nvSpPr>
          <p:cNvPr id="19" name="文字方塊 18"/>
          <p:cNvSpPr txBox="1"/>
          <p:nvPr/>
        </p:nvSpPr>
        <p:spPr>
          <a:xfrm>
            <a:off x="5183619" y="2802190"/>
            <a:ext cx="3929208" cy="615553"/>
          </a:xfrm>
          <a:prstGeom prst="rect">
            <a:avLst/>
          </a:prstGeom>
          <a:noFill/>
        </p:spPr>
        <p:txBody>
          <a:bodyPr wrap="square" rtlCol="0">
            <a:spAutoFit/>
          </a:bodyPr>
          <a:lstStyle/>
          <a:p>
            <a:r>
              <a:rPr lang="zh-TW" altLang="en-US" sz="1800" b="1" i="1" dirty="0">
                <a:solidFill>
                  <a:schemeClr val="bg1"/>
                </a:solidFill>
                <a:latin typeface="微軟正黑體" pitchFamily="34" charset="-120"/>
                <a:ea typeface="微軟正黑體" pitchFamily="34" charset="-120"/>
              </a:rPr>
              <a:t>創新密封科技，引領零碳未來    </a:t>
            </a:r>
            <a:endParaRPr lang="en-US" altLang="zh-TW" sz="1800" b="1" i="1" dirty="0">
              <a:solidFill>
                <a:schemeClr val="bg1"/>
              </a:solidFill>
              <a:latin typeface="微軟正黑體" pitchFamily="34" charset="-120"/>
              <a:ea typeface="微軟正黑體" pitchFamily="34" charset="-120"/>
            </a:endParaRPr>
          </a:p>
          <a:p>
            <a:r>
              <a:rPr lang="en-US" altLang="zh-TW" sz="1500" b="1" i="1" dirty="0">
                <a:solidFill>
                  <a:schemeClr val="bg1"/>
                </a:solidFill>
                <a:latin typeface="微軟正黑體" pitchFamily="34" charset="-120"/>
                <a:ea typeface="微軟正黑體" pitchFamily="34" charset="-120"/>
              </a:rPr>
              <a:t>Innovating for a Carbon-Free Future </a:t>
            </a:r>
            <a:endParaRPr lang="zh-TW" altLang="en-US" sz="1500" b="1" i="1" dirty="0">
              <a:solidFill>
                <a:schemeClr val="bg1"/>
              </a:solidFill>
              <a:latin typeface="微軟正黑體" pitchFamily="34" charset="-120"/>
              <a:ea typeface="微軟正黑體" pitchFamily="34" charset="-120"/>
            </a:endParaRPr>
          </a:p>
        </p:txBody>
      </p:sp>
      <p:sp>
        <p:nvSpPr>
          <p:cNvPr id="21" name="文字方塊 20"/>
          <p:cNvSpPr txBox="1"/>
          <p:nvPr/>
        </p:nvSpPr>
        <p:spPr>
          <a:xfrm>
            <a:off x="3924435" y="5226632"/>
            <a:ext cx="4388293" cy="2205732"/>
          </a:xfrm>
          <a:prstGeom prst="rect">
            <a:avLst/>
          </a:prstGeom>
          <a:noFill/>
        </p:spPr>
        <p:txBody>
          <a:bodyPr wrap="square" rtlCol="0">
            <a:spAutoFit/>
          </a:bodyPr>
          <a:lstStyle/>
          <a:p>
            <a:pPr>
              <a:lnSpc>
                <a:spcPts val="2400"/>
              </a:lnSpc>
            </a:pPr>
            <a:r>
              <a:rPr lang="en-US" altLang="zh-TW" sz="2000" b="1" dirty="0">
                <a:solidFill>
                  <a:srgbClr val="002060"/>
                </a:solidFill>
                <a:latin typeface="微軟正黑體" pitchFamily="34" charset="-120"/>
                <a:ea typeface="微軟正黑體" pitchFamily="34" charset="-120"/>
              </a:rPr>
              <a:t>Frictionless Sealing Faces</a:t>
            </a:r>
          </a:p>
          <a:p>
            <a:pPr indent="176213">
              <a:lnSpc>
                <a:spcPts val="2400"/>
              </a:lnSpc>
              <a:buFont typeface="Arial" pitchFamily="34" charset="0"/>
              <a:buChar char="•"/>
            </a:pPr>
            <a:r>
              <a:rPr lang="en-US" altLang="zh-TW" b="1" dirty="0">
                <a:solidFill>
                  <a:schemeClr val="tx1">
                    <a:lumMod val="75000"/>
                    <a:lumOff val="25000"/>
                  </a:schemeClr>
                </a:solidFill>
                <a:latin typeface="微軟正黑體" pitchFamily="34" charset="-120"/>
                <a:ea typeface="微軟正黑體" pitchFamily="34" charset="-120"/>
              </a:rPr>
              <a:t>NO heat generation and wear from friction </a:t>
            </a:r>
          </a:p>
          <a:p>
            <a:pPr indent="176213">
              <a:lnSpc>
                <a:spcPts val="2000"/>
              </a:lnSpc>
            </a:pPr>
            <a:r>
              <a:rPr lang="en-US" altLang="zh-TW" b="1" dirty="0">
                <a:solidFill>
                  <a:schemeClr val="tx1">
                    <a:lumMod val="75000"/>
                    <a:lumOff val="25000"/>
                  </a:schemeClr>
                </a:solidFill>
                <a:latin typeface="微軟正黑體" pitchFamily="34" charset="-120"/>
                <a:ea typeface="微軟正黑體" pitchFamily="34" charset="-120"/>
              </a:rPr>
              <a:t>for extended lifespan</a:t>
            </a:r>
          </a:p>
          <a:p>
            <a:pPr indent="176213">
              <a:lnSpc>
                <a:spcPts val="2000"/>
              </a:lnSpc>
              <a:buFont typeface="Arial" pitchFamily="34" charset="0"/>
              <a:buChar char="•"/>
            </a:pPr>
            <a:r>
              <a:rPr lang="en-US" altLang="zh-TW" b="1" dirty="0">
                <a:solidFill>
                  <a:schemeClr val="tx1">
                    <a:lumMod val="75000"/>
                    <a:lumOff val="25000"/>
                  </a:schemeClr>
                </a:solidFill>
                <a:latin typeface="微軟正黑體" pitchFamily="34" charset="-120"/>
                <a:ea typeface="微軟正黑體" pitchFamily="34" charset="-120"/>
              </a:rPr>
              <a:t>Lubricating oil &amp; external cooling systems </a:t>
            </a:r>
          </a:p>
          <a:p>
            <a:pPr indent="176213">
              <a:lnSpc>
                <a:spcPts val="2000"/>
              </a:lnSpc>
            </a:pPr>
            <a:r>
              <a:rPr lang="en-US" altLang="zh-TW" b="1" dirty="0">
                <a:solidFill>
                  <a:schemeClr val="tx1">
                    <a:lumMod val="75000"/>
                    <a:lumOff val="25000"/>
                  </a:schemeClr>
                </a:solidFill>
                <a:latin typeface="微軟正黑體" pitchFamily="34" charset="-120"/>
                <a:ea typeface="微軟正黑體" pitchFamily="34" charset="-120"/>
              </a:rPr>
              <a:t>NOT required</a:t>
            </a:r>
          </a:p>
          <a:p>
            <a:pPr indent="176213">
              <a:lnSpc>
                <a:spcPts val="2000"/>
              </a:lnSpc>
              <a:buFont typeface="Arial" pitchFamily="34" charset="0"/>
              <a:buChar char="•"/>
            </a:pPr>
            <a:r>
              <a:rPr lang="en-US" altLang="zh-TW" b="1" dirty="0">
                <a:solidFill>
                  <a:schemeClr val="tx1">
                    <a:lumMod val="75000"/>
                    <a:lumOff val="25000"/>
                  </a:schemeClr>
                </a:solidFill>
                <a:latin typeface="微軟正黑體" pitchFamily="34" charset="-120"/>
                <a:ea typeface="微軟正黑體" pitchFamily="34" charset="-120"/>
              </a:rPr>
              <a:t>External cooling pump NOT required, saving</a:t>
            </a:r>
          </a:p>
          <a:p>
            <a:pPr indent="176213">
              <a:lnSpc>
                <a:spcPts val="2000"/>
              </a:lnSpc>
            </a:pPr>
            <a:r>
              <a:rPr lang="en-US" altLang="zh-TW" b="1" dirty="0">
                <a:solidFill>
                  <a:schemeClr val="tx1">
                    <a:lumMod val="75000"/>
                    <a:lumOff val="25000"/>
                  </a:schemeClr>
                </a:solidFill>
                <a:latin typeface="微軟正黑體" pitchFamily="34" charset="-120"/>
                <a:ea typeface="微軟正黑體" pitchFamily="34" charset="-120"/>
              </a:rPr>
              <a:t>7~12% of power compared with contact seal </a:t>
            </a:r>
            <a:endParaRPr lang="zh-TW" altLang="en-US" b="1" dirty="0">
              <a:solidFill>
                <a:schemeClr val="tx1">
                  <a:lumMod val="75000"/>
                  <a:lumOff val="25000"/>
                </a:schemeClr>
              </a:solidFill>
              <a:latin typeface="微軟正黑體" pitchFamily="34" charset="-120"/>
              <a:ea typeface="微軟正黑體" pitchFamily="34" charset="-120"/>
            </a:endParaRPr>
          </a:p>
          <a:p>
            <a:endParaRPr lang="zh-TW" altLang="en-US" dirty="0"/>
          </a:p>
        </p:txBody>
      </p:sp>
      <p:sp>
        <p:nvSpPr>
          <p:cNvPr id="22" name="文字方塊 21"/>
          <p:cNvSpPr txBox="1"/>
          <p:nvPr/>
        </p:nvSpPr>
        <p:spPr>
          <a:xfrm>
            <a:off x="551008" y="5226632"/>
            <a:ext cx="3272847" cy="1220847"/>
          </a:xfrm>
          <a:prstGeom prst="rect">
            <a:avLst/>
          </a:prstGeom>
          <a:noFill/>
        </p:spPr>
        <p:txBody>
          <a:bodyPr wrap="square" rtlCol="0">
            <a:spAutoFit/>
          </a:bodyPr>
          <a:lstStyle/>
          <a:p>
            <a:pPr>
              <a:lnSpc>
                <a:spcPts val="2400"/>
              </a:lnSpc>
            </a:pPr>
            <a:r>
              <a:rPr lang="en-US" altLang="zh-TW" sz="2000" b="1" dirty="0">
                <a:solidFill>
                  <a:srgbClr val="002060"/>
                </a:solidFill>
                <a:latin typeface="微軟正黑體" pitchFamily="34" charset="-120"/>
                <a:ea typeface="微軟正黑體" pitchFamily="34" charset="-120"/>
              </a:rPr>
              <a:t>Zero VOC Emissions</a:t>
            </a:r>
          </a:p>
          <a:p>
            <a:pPr indent="176213">
              <a:lnSpc>
                <a:spcPts val="2400"/>
              </a:lnSpc>
              <a:buFont typeface="Arial" pitchFamily="34" charset="0"/>
              <a:buChar char="•"/>
            </a:pPr>
            <a:r>
              <a:rPr lang="en-US" altLang="zh-TW" b="1" dirty="0">
                <a:solidFill>
                  <a:schemeClr val="tx1">
                    <a:lumMod val="75000"/>
                    <a:lumOff val="25000"/>
                  </a:schemeClr>
                </a:solidFill>
                <a:latin typeface="微軟正黑體" pitchFamily="34" charset="-120"/>
                <a:ea typeface="微軟正黑體" pitchFamily="34" charset="-120"/>
              </a:rPr>
              <a:t>Zero pollution sealing solution</a:t>
            </a:r>
          </a:p>
          <a:p>
            <a:pPr indent="176213">
              <a:lnSpc>
                <a:spcPts val="2000"/>
              </a:lnSpc>
              <a:buFont typeface="Arial" pitchFamily="34" charset="0"/>
              <a:buChar char="•"/>
            </a:pPr>
            <a:r>
              <a:rPr lang="en-US" altLang="zh-TW" b="1" dirty="0">
                <a:solidFill>
                  <a:schemeClr val="tx1">
                    <a:lumMod val="75000"/>
                    <a:lumOff val="25000"/>
                  </a:schemeClr>
                </a:solidFill>
                <a:latin typeface="微軟正黑體" pitchFamily="34" charset="-120"/>
                <a:ea typeface="微軟正黑體" pitchFamily="34" charset="-120"/>
              </a:rPr>
              <a:t>Clean operating environment</a:t>
            </a:r>
          </a:p>
          <a:p>
            <a:pPr indent="176213">
              <a:lnSpc>
                <a:spcPts val="2000"/>
              </a:lnSpc>
              <a:buFont typeface="Arial" pitchFamily="34" charset="0"/>
              <a:buChar char="•"/>
            </a:pPr>
            <a:r>
              <a:rPr lang="en-US" altLang="zh-TW" b="1" dirty="0">
                <a:solidFill>
                  <a:schemeClr val="tx1">
                    <a:lumMod val="75000"/>
                    <a:lumOff val="25000"/>
                  </a:schemeClr>
                </a:solidFill>
                <a:latin typeface="微軟正黑體" pitchFamily="34" charset="-120"/>
                <a:ea typeface="微軟正黑體" pitchFamily="34" charset="-120"/>
              </a:rPr>
              <a:t>Earth-Friendly</a:t>
            </a:r>
            <a:endParaRPr lang="zh-TW" altLang="en-US" dirty="0">
              <a:solidFill>
                <a:schemeClr val="tx1">
                  <a:lumMod val="75000"/>
                  <a:lumOff val="25000"/>
                </a:schemeClr>
              </a:solidFill>
            </a:endParaRPr>
          </a:p>
        </p:txBody>
      </p:sp>
      <p:sp>
        <p:nvSpPr>
          <p:cNvPr id="23" name="文字方塊 22"/>
          <p:cNvSpPr txBox="1"/>
          <p:nvPr/>
        </p:nvSpPr>
        <p:spPr>
          <a:xfrm>
            <a:off x="467880" y="3739861"/>
            <a:ext cx="4124902" cy="1438855"/>
          </a:xfrm>
          <a:prstGeom prst="rect">
            <a:avLst/>
          </a:prstGeom>
          <a:noFill/>
        </p:spPr>
        <p:txBody>
          <a:bodyPr wrap="square" rtlCol="0">
            <a:spAutoFit/>
          </a:bodyPr>
          <a:lstStyle/>
          <a:p>
            <a:pPr>
              <a:lnSpc>
                <a:spcPts val="2700"/>
              </a:lnSpc>
              <a:buClr>
                <a:srgbClr val="C00000"/>
              </a:buClr>
              <a:buFont typeface="Wingdings" pitchFamily="2" charset="2"/>
              <a:buChar char="n"/>
            </a:pPr>
            <a:r>
              <a:rPr lang="en-US" altLang="zh-TW" sz="2000" b="1" dirty="0">
                <a:solidFill>
                  <a:srgbClr val="C00000"/>
                </a:solidFill>
                <a:latin typeface="微軟正黑體" pitchFamily="34" charset="-120"/>
                <a:ea typeface="微軟正黑體" pitchFamily="34" charset="-120"/>
              </a:rPr>
              <a:t> </a:t>
            </a:r>
            <a:r>
              <a:rPr lang="zh-TW" altLang="zh-TW" sz="2000" b="1" dirty="0">
                <a:solidFill>
                  <a:srgbClr val="C00000"/>
                </a:solidFill>
                <a:latin typeface="微軟正黑體" pitchFamily="34" charset="-120"/>
                <a:ea typeface="微軟正黑體" pitchFamily="34" charset="-120"/>
              </a:rPr>
              <a:t>零洩漏的高密封性能</a:t>
            </a:r>
            <a:endParaRPr lang="en-US" altLang="zh-TW" sz="2000" b="1" dirty="0">
              <a:solidFill>
                <a:srgbClr val="C00000"/>
              </a:solidFill>
              <a:latin typeface="微軟正黑體" pitchFamily="34" charset="-120"/>
              <a:ea typeface="微軟正黑體" pitchFamily="34" charset="-120"/>
            </a:endParaRPr>
          </a:p>
          <a:p>
            <a:pPr marL="93663" indent="176213">
              <a:lnSpc>
                <a:spcPts val="2800"/>
              </a:lnSpc>
              <a:buFont typeface="Arial" pitchFamily="34" charset="0"/>
              <a:buChar char="•"/>
            </a:pPr>
            <a:r>
              <a:rPr lang="zh-TW" altLang="en-US" sz="1500" b="1" dirty="0">
                <a:latin typeface="微軟正黑體" pitchFamily="34" charset="-120"/>
                <a:ea typeface="微軟正黑體" pitchFamily="34" charset="-120"/>
              </a:rPr>
              <a:t>零</a:t>
            </a:r>
            <a:r>
              <a:rPr lang="en-US" altLang="zh-TW" sz="1500" b="1" dirty="0">
                <a:latin typeface="微軟正黑體" pitchFamily="34" charset="-120"/>
                <a:ea typeface="微軟正黑體" pitchFamily="34" charset="-120"/>
              </a:rPr>
              <a:t>VOC</a:t>
            </a:r>
            <a:r>
              <a:rPr lang="zh-TW" altLang="en-US" sz="1500" b="1" dirty="0">
                <a:latin typeface="微軟正黑體" pitchFamily="34" charset="-120"/>
                <a:ea typeface="微軟正黑體" pitchFamily="34" charset="-120"/>
              </a:rPr>
              <a:t>、零汙染的最佳配套</a:t>
            </a:r>
          </a:p>
          <a:p>
            <a:pPr marL="93663" indent="176213">
              <a:lnSpc>
                <a:spcPts val="2500"/>
              </a:lnSpc>
              <a:buFont typeface="Arial" pitchFamily="34" charset="0"/>
              <a:buChar char="•"/>
            </a:pPr>
            <a:r>
              <a:rPr lang="zh-TW" altLang="en-US" sz="1500" b="1" dirty="0">
                <a:latin typeface="微軟正黑體" pitchFamily="34" charset="-120"/>
                <a:ea typeface="微軟正黑體" pitchFamily="34" charset="-120"/>
              </a:rPr>
              <a:t>潔淨的操作空間</a:t>
            </a:r>
          </a:p>
          <a:p>
            <a:pPr marL="93663" indent="176213">
              <a:lnSpc>
                <a:spcPts val="2500"/>
              </a:lnSpc>
              <a:buFont typeface="Arial" pitchFamily="34" charset="0"/>
              <a:buChar char="•"/>
            </a:pPr>
            <a:r>
              <a:rPr lang="zh-TW" altLang="en-US" sz="1500" b="1" dirty="0">
                <a:latin typeface="微軟正黑體" pitchFamily="34" charset="-120"/>
                <a:ea typeface="微軟正黑體" pitchFamily="34" charset="-120"/>
              </a:rPr>
              <a:t>友善地球環境</a:t>
            </a:r>
            <a:endParaRPr lang="en-US" altLang="zh-TW" sz="1500" b="1" dirty="0">
              <a:solidFill>
                <a:srgbClr val="C00000"/>
              </a:solidFill>
              <a:latin typeface="微軟正黑體" pitchFamily="34" charset="-120"/>
              <a:ea typeface="微軟正黑體" pitchFamily="34" charset="-120"/>
            </a:endParaRPr>
          </a:p>
        </p:txBody>
      </p:sp>
      <p:pic>
        <p:nvPicPr>
          <p:cNvPr id="7" name="Picture 2" descr="FBG220-GAS SEAL"/>
          <p:cNvPicPr>
            <a:picLocks noChangeAspect="1" noChangeArrowheads="1"/>
          </p:cNvPicPr>
          <p:nvPr/>
        </p:nvPicPr>
        <p:blipFill>
          <a:blip r:embed="rId4"/>
          <a:srcRect/>
          <a:stretch>
            <a:fillRect/>
          </a:stretch>
        </p:blipFill>
        <p:spPr bwMode="auto">
          <a:xfrm>
            <a:off x="9403773" y="62346"/>
            <a:ext cx="3384562" cy="3805877"/>
          </a:xfrm>
          <a:prstGeom prst="rect">
            <a:avLst/>
          </a:prstGeom>
          <a:noFill/>
        </p:spPr>
      </p:pic>
    </p:spTree>
    <p:extLst>
      <p:ext uri="{BB962C8B-B14F-4D97-AF65-F5344CB8AC3E}">
        <p14:creationId xmlns:p14="http://schemas.microsoft.com/office/powerpoint/2010/main" val="3296952516"/>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2"/>
          <p:cNvSpPr txBox="1"/>
          <p:nvPr/>
        </p:nvSpPr>
        <p:spPr>
          <a:xfrm>
            <a:off x="1471900" y="608056"/>
            <a:ext cx="5397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dirty="0">
                <a:solidFill>
                  <a:srgbClr val="595959"/>
                </a:solidFill>
                <a:latin typeface="Arial"/>
                <a:ea typeface="Arial"/>
                <a:cs typeface="Arial"/>
                <a:sym typeface="Arial"/>
              </a:rPr>
              <a:t>攤位號 Booth No.</a:t>
            </a:r>
            <a:r>
              <a:rPr lang="en-US" altLang="zh-TW" sz="2400" b="1" dirty="0">
                <a:solidFill>
                  <a:srgbClr val="FF0000"/>
                </a:solidFill>
              </a:rPr>
              <a:t>14</a:t>
            </a:r>
            <a:r>
              <a:rPr lang="zh-TW" sz="2400" b="1" i="0" u="none" strike="noStrike" cap="none" dirty="0">
                <a:solidFill>
                  <a:srgbClr val="FF0000"/>
                </a:solidFill>
                <a:latin typeface="Arial"/>
                <a:ea typeface="Arial"/>
                <a:cs typeface="Arial"/>
                <a:sym typeface="Arial"/>
              </a:rPr>
              <a:t> </a:t>
            </a:r>
            <a:endParaRPr sz="2400" b="0" i="0" u="none" strike="noStrike" cap="none" dirty="0">
              <a:solidFill>
                <a:srgbClr val="FF0000"/>
              </a:solidFill>
              <a:latin typeface="Arial"/>
              <a:ea typeface="Arial"/>
              <a:cs typeface="Arial"/>
              <a:sym typeface="Arial"/>
            </a:endParaRPr>
          </a:p>
        </p:txBody>
      </p:sp>
      <p:sp>
        <p:nvSpPr>
          <p:cNvPr id="31" name="Google Shape;31;p2"/>
          <p:cNvSpPr txBox="1"/>
          <p:nvPr/>
        </p:nvSpPr>
        <p:spPr>
          <a:xfrm>
            <a:off x="508000" y="3998958"/>
            <a:ext cx="12242800" cy="2446783"/>
          </a:xfrm>
          <a:prstGeom prst="rect">
            <a:avLst/>
          </a:prstGeom>
          <a:noFill/>
          <a:ln>
            <a:noFill/>
          </a:ln>
        </p:spPr>
        <p:txBody>
          <a:bodyPr spcFirstLastPara="1" wrap="square" lIns="91425" tIns="45700" rIns="91425" bIns="45700" anchor="t" anchorCtr="0">
            <a:spAutoFit/>
          </a:bodyPr>
          <a:lstStyle/>
          <a:p>
            <a:pPr marL="342900" indent="-342900" algn="just">
              <a:spcBef>
                <a:spcPts val="600"/>
              </a:spcBef>
              <a:buFont typeface="Arial" panose="020B0604020202020204" pitchFamily="34" charset="0"/>
              <a:buChar char="•"/>
            </a:pPr>
            <a:r>
              <a:rPr lang="zh-TW" altLang="en-US" sz="2000" b="1" dirty="0">
                <a:solidFill>
                  <a:schemeClr val="accent6">
                    <a:lumMod val="50000"/>
                  </a:schemeClr>
                </a:solidFill>
                <a:ea typeface="微軟正黑體" panose="020B0604030504040204" pitchFamily="34" charset="-120"/>
              </a:rPr>
              <a:t>研發生物生質基、可堆肥與</a:t>
            </a:r>
            <a:r>
              <a:rPr lang="en-US" altLang="zh-TW" sz="2000" b="1" dirty="0">
                <a:solidFill>
                  <a:schemeClr val="accent6">
                    <a:lumMod val="50000"/>
                  </a:schemeClr>
                </a:solidFill>
                <a:ea typeface="微軟正黑體" panose="020B0604030504040204" pitchFamily="34" charset="-120"/>
              </a:rPr>
              <a:t>PCR</a:t>
            </a:r>
            <a:r>
              <a:rPr lang="zh-TW" altLang="en-US" sz="2000" b="1" dirty="0">
                <a:solidFill>
                  <a:schemeClr val="accent6">
                    <a:lumMod val="50000"/>
                  </a:schemeClr>
                </a:solidFill>
                <a:ea typeface="微軟正黑體" panose="020B0604030504040204" pitchFamily="34" charset="-120"/>
              </a:rPr>
              <a:t>再生之高分子複合材料</a:t>
            </a:r>
            <a:endParaRPr lang="en-US" altLang="zh-TW" sz="2000" b="1" dirty="0">
              <a:solidFill>
                <a:schemeClr val="accent6">
                  <a:lumMod val="50000"/>
                </a:schemeClr>
              </a:solidFill>
              <a:ea typeface="微軟正黑體" panose="020B0604030504040204" pitchFamily="34" charset="-120"/>
            </a:endParaRPr>
          </a:p>
          <a:p>
            <a:pPr algn="just">
              <a:spcBef>
                <a:spcPts val="600"/>
              </a:spcBef>
            </a:pPr>
            <a:r>
              <a:rPr lang="en-US" altLang="zh-TW" sz="1600" dirty="0">
                <a:solidFill>
                  <a:schemeClr val="accent6">
                    <a:lumMod val="50000"/>
                  </a:schemeClr>
                </a:solidFill>
                <a:latin typeface="+mj-lt"/>
                <a:ea typeface="微軟正黑體" panose="020B0604030504040204" pitchFamily="34" charset="-120"/>
              </a:rPr>
              <a:t>      </a:t>
            </a:r>
            <a:r>
              <a:rPr lang="en-US" altLang="zh-TW" dirty="0">
                <a:solidFill>
                  <a:schemeClr val="accent6">
                    <a:lumMod val="50000"/>
                  </a:schemeClr>
                </a:solidFill>
                <a:latin typeface="+mj-lt"/>
                <a:ea typeface="微軟正黑體" panose="020B0604030504040204" pitchFamily="34" charset="-120"/>
              </a:rPr>
              <a:t>Research and develop high performance biopolymer formulations and utilization of recycled content in PCR products</a:t>
            </a:r>
          </a:p>
          <a:p>
            <a:pPr algn="just">
              <a:spcBef>
                <a:spcPts val="600"/>
              </a:spcBef>
            </a:pPr>
            <a:endParaRPr lang="en-US" altLang="zh-TW" sz="200" dirty="0">
              <a:solidFill>
                <a:schemeClr val="accent6">
                  <a:lumMod val="50000"/>
                </a:schemeClr>
              </a:solidFill>
              <a:latin typeface="+mj-lt"/>
              <a:ea typeface="微軟正黑體" panose="020B0604030504040204" pitchFamily="34" charset="-120"/>
            </a:endParaRPr>
          </a:p>
          <a:p>
            <a:pPr marL="342900" indent="-342900" algn="just">
              <a:spcBef>
                <a:spcPts val="600"/>
              </a:spcBef>
              <a:buFont typeface="Arial" panose="020B0604020202020204" pitchFamily="34" charset="0"/>
              <a:buChar char="•"/>
            </a:pPr>
            <a:r>
              <a:rPr lang="zh-TW" altLang="en-US" sz="2000" b="1" dirty="0">
                <a:solidFill>
                  <a:schemeClr val="accent6">
                    <a:lumMod val="50000"/>
                  </a:schemeClr>
                </a:solidFill>
                <a:ea typeface="微軟正黑體" panose="020B0604030504040204" pitchFamily="34" charset="-120"/>
              </a:rPr>
              <a:t>取得國際認證：德國</a:t>
            </a:r>
            <a:r>
              <a:rPr lang="en-US" altLang="zh-TW" sz="1800" b="1" dirty="0">
                <a:solidFill>
                  <a:schemeClr val="accent6">
                    <a:lumMod val="50000"/>
                  </a:schemeClr>
                </a:solidFill>
                <a:ea typeface="微軟正黑體" panose="020B0604030504040204" pitchFamily="34" charset="-120"/>
              </a:rPr>
              <a:t>DIN CERTCO</a:t>
            </a:r>
            <a:r>
              <a:rPr lang="zh-TW" altLang="en-US" sz="2000" b="1" dirty="0">
                <a:solidFill>
                  <a:schemeClr val="accent6">
                    <a:lumMod val="50000"/>
                  </a:schemeClr>
                </a:solidFill>
                <a:ea typeface="微軟正黑體" panose="020B0604030504040204" pitchFamily="34" charset="-120"/>
              </a:rPr>
              <a:t>、美國</a:t>
            </a:r>
            <a:r>
              <a:rPr lang="en-US" altLang="zh-TW" sz="1800" b="1" dirty="0">
                <a:solidFill>
                  <a:schemeClr val="accent6">
                    <a:lumMod val="50000"/>
                  </a:schemeClr>
                </a:solidFill>
                <a:ea typeface="微軟正黑體" panose="020B0604030504040204" pitchFamily="34" charset="-120"/>
              </a:rPr>
              <a:t>BPI</a:t>
            </a:r>
            <a:r>
              <a:rPr lang="zh-TW" altLang="en-US" sz="2000" b="1" dirty="0">
                <a:solidFill>
                  <a:schemeClr val="accent6">
                    <a:lumMod val="50000"/>
                  </a:schemeClr>
                </a:solidFill>
                <a:ea typeface="微軟正黑體" panose="020B0604030504040204" pitchFamily="34" charset="-120"/>
              </a:rPr>
              <a:t>、日本</a:t>
            </a:r>
            <a:r>
              <a:rPr lang="en-US" altLang="zh-TW" sz="1800" b="1" dirty="0" err="1">
                <a:solidFill>
                  <a:schemeClr val="accent6">
                    <a:lumMod val="50000"/>
                  </a:schemeClr>
                </a:solidFill>
                <a:ea typeface="微軟正黑體" panose="020B0604030504040204" pitchFamily="34" charset="-120"/>
              </a:rPr>
              <a:t>GreenPla</a:t>
            </a:r>
            <a:r>
              <a:rPr lang="zh-TW" altLang="en-US" sz="2000" b="1" dirty="0">
                <a:solidFill>
                  <a:schemeClr val="accent6">
                    <a:lumMod val="50000"/>
                  </a:schemeClr>
                </a:solidFill>
                <a:ea typeface="微軟正黑體" panose="020B0604030504040204" pitchFamily="34" charset="-120"/>
              </a:rPr>
              <a:t>及</a:t>
            </a:r>
            <a:r>
              <a:rPr lang="en-US" altLang="zh-TW" sz="1800" b="1" dirty="0">
                <a:solidFill>
                  <a:schemeClr val="accent6">
                    <a:lumMod val="50000"/>
                  </a:schemeClr>
                </a:solidFill>
                <a:ea typeface="微軟正黑體" panose="020B0604030504040204" pitchFamily="34" charset="-120"/>
              </a:rPr>
              <a:t>Biomass Mark	</a:t>
            </a:r>
          </a:p>
          <a:p>
            <a:pPr algn="just">
              <a:spcBef>
                <a:spcPts val="600"/>
              </a:spcBef>
            </a:pPr>
            <a:r>
              <a:rPr lang="en-US" altLang="zh-TW" dirty="0">
                <a:solidFill>
                  <a:schemeClr val="accent6">
                    <a:lumMod val="50000"/>
                  </a:schemeClr>
                </a:solidFill>
                <a:latin typeface="+mj-lt"/>
                <a:ea typeface="微軟正黑體" panose="020B0604030504040204" pitchFamily="34" charset="-120"/>
              </a:rPr>
              <a:t>       Certified by international certifying bodies</a:t>
            </a:r>
            <a:r>
              <a:rPr lang="zh-TW" altLang="en-US" dirty="0">
                <a:solidFill>
                  <a:schemeClr val="accent6">
                    <a:lumMod val="50000"/>
                  </a:schemeClr>
                </a:solidFill>
                <a:latin typeface="+mj-lt"/>
                <a:ea typeface="微軟正黑體" panose="020B0604030504040204" pitchFamily="34" charset="-120"/>
              </a:rPr>
              <a:t> </a:t>
            </a:r>
            <a:r>
              <a:rPr lang="en-US" altLang="zh-TW" dirty="0">
                <a:solidFill>
                  <a:schemeClr val="accent6">
                    <a:lumMod val="50000"/>
                  </a:schemeClr>
                </a:solidFill>
                <a:latin typeface="+mj-lt"/>
                <a:ea typeface="微軟正黑體" panose="020B0604030504040204" pitchFamily="34" charset="-120"/>
              </a:rPr>
              <a:t>:</a:t>
            </a:r>
            <a:r>
              <a:rPr lang="zh-TW" altLang="en-US" dirty="0">
                <a:solidFill>
                  <a:schemeClr val="accent6">
                    <a:lumMod val="50000"/>
                  </a:schemeClr>
                </a:solidFill>
                <a:latin typeface="+mj-lt"/>
                <a:ea typeface="微軟正黑體" panose="020B0604030504040204" pitchFamily="34" charset="-120"/>
              </a:rPr>
              <a:t> </a:t>
            </a:r>
            <a:r>
              <a:rPr lang="en-US" altLang="zh-TW" dirty="0">
                <a:solidFill>
                  <a:schemeClr val="accent6">
                    <a:lumMod val="50000"/>
                  </a:schemeClr>
                </a:solidFill>
                <a:latin typeface="+mj-lt"/>
                <a:ea typeface="微軟正黑體" panose="020B0604030504040204" pitchFamily="34" charset="-120"/>
              </a:rPr>
              <a:t>Germany’s DIN CERTCO, US</a:t>
            </a:r>
            <a:r>
              <a:rPr lang="zh-TW" altLang="en-US" dirty="0">
                <a:solidFill>
                  <a:schemeClr val="accent6">
                    <a:lumMod val="50000"/>
                  </a:schemeClr>
                </a:solidFill>
                <a:latin typeface="+mj-lt"/>
                <a:ea typeface="微軟正黑體" panose="020B0604030504040204" pitchFamily="34" charset="-120"/>
              </a:rPr>
              <a:t> </a:t>
            </a:r>
            <a:r>
              <a:rPr lang="en-US" altLang="zh-TW" dirty="0">
                <a:solidFill>
                  <a:schemeClr val="accent6">
                    <a:lumMod val="50000"/>
                  </a:schemeClr>
                </a:solidFill>
                <a:latin typeface="+mj-lt"/>
                <a:ea typeface="微軟正黑體" panose="020B0604030504040204" pitchFamily="34" charset="-120"/>
              </a:rPr>
              <a:t>Biodegradable Products Institute, Japan’s </a:t>
            </a:r>
            <a:r>
              <a:rPr lang="en-US" altLang="zh-TW" dirty="0" err="1">
                <a:solidFill>
                  <a:schemeClr val="accent6">
                    <a:lumMod val="50000"/>
                  </a:schemeClr>
                </a:solidFill>
                <a:latin typeface="+mj-lt"/>
                <a:ea typeface="微軟正黑體" panose="020B0604030504040204" pitchFamily="34" charset="-120"/>
              </a:rPr>
              <a:t>GreenPla</a:t>
            </a:r>
            <a:r>
              <a:rPr lang="en-US" altLang="zh-TW" dirty="0">
                <a:solidFill>
                  <a:schemeClr val="accent6">
                    <a:lumMod val="50000"/>
                  </a:schemeClr>
                </a:solidFill>
                <a:latin typeface="+mj-lt"/>
                <a:ea typeface="微軟正黑體" panose="020B0604030504040204" pitchFamily="34" charset="-120"/>
              </a:rPr>
              <a:t> and Biomass mark</a:t>
            </a:r>
          </a:p>
          <a:p>
            <a:pPr algn="just">
              <a:spcBef>
                <a:spcPts val="600"/>
              </a:spcBef>
            </a:pPr>
            <a:endParaRPr lang="en-US" altLang="zh-TW" sz="200" b="1" dirty="0">
              <a:solidFill>
                <a:schemeClr val="accent6">
                  <a:lumMod val="50000"/>
                </a:schemeClr>
              </a:solidFill>
              <a:ea typeface="微軟正黑體" panose="020B0604030504040204" pitchFamily="34" charset="-120"/>
            </a:endParaRPr>
          </a:p>
          <a:p>
            <a:pPr marL="342900" indent="-342900" algn="just">
              <a:spcBef>
                <a:spcPts val="600"/>
              </a:spcBef>
              <a:buFont typeface="Arial" panose="020B0604020202020204" pitchFamily="34" charset="0"/>
              <a:buChar char="•"/>
            </a:pPr>
            <a:r>
              <a:rPr lang="zh-TW" altLang="en-US" sz="2000" b="1" dirty="0">
                <a:solidFill>
                  <a:schemeClr val="accent6">
                    <a:lumMod val="50000"/>
                  </a:schemeClr>
                </a:solidFill>
                <a:ea typeface="微軟正黑體" panose="020B0604030504040204" pitchFamily="34" charset="-120"/>
              </a:rPr>
              <a:t>提供最合適的永續解決方案，以協助實現減碳目標</a:t>
            </a:r>
            <a:endParaRPr lang="en-US" altLang="zh-TW" sz="2000" b="1" dirty="0">
              <a:solidFill>
                <a:schemeClr val="accent6">
                  <a:lumMod val="50000"/>
                </a:schemeClr>
              </a:solidFill>
              <a:ea typeface="微軟正黑體" panose="020B0604030504040204" pitchFamily="34" charset="-120"/>
            </a:endParaRPr>
          </a:p>
          <a:p>
            <a:pPr algn="just">
              <a:spcBef>
                <a:spcPts val="600"/>
              </a:spcBef>
            </a:pPr>
            <a:r>
              <a:rPr lang="en-US" altLang="zh-TW" dirty="0">
                <a:solidFill>
                  <a:schemeClr val="accent6">
                    <a:lumMod val="50000"/>
                  </a:schemeClr>
                </a:solidFill>
                <a:latin typeface="+mj-lt"/>
                <a:ea typeface="微軟正黑體" panose="020B0604030504040204" pitchFamily="34" charset="-120"/>
              </a:rPr>
              <a:t>        Provide the most suitable solutions under different application requirements to achieve</a:t>
            </a:r>
            <a:r>
              <a:rPr lang="zh-TW" altLang="en-US" dirty="0">
                <a:solidFill>
                  <a:schemeClr val="accent6">
                    <a:lumMod val="50000"/>
                  </a:schemeClr>
                </a:solidFill>
                <a:latin typeface="+mj-lt"/>
                <a:ea typeface="微軟正黑體" panose="020B0604030504040204" pitchFamily="34" charset="-120"/>
              </a:rPr>
              <a:t> </a:t>
            </a:r>
            <a:r>
              <a:rPr lang="en-US" altLang="zh-TW" dirty="0">
                <a:solidFill>
                  <a:schemeClr val="accent6">
                    <a:lumMod val="50000"/>
                  </a:schemeClr>
                </a:solidFill>
                <a:latin typeface="+mj-lt"/>
                <a:ea typeface="微軟正黑體" panose="020B0604030504040204" pitchFamily="34" charset="-120"/>
              </a:rPr>
              <a:t>carbon reduction goals</a:t>
            </a:r>
            <a:endParaRPr sz="2000" b="0" i="0" u="none" strike="noStrike" cap="none" dirty="0">
              <a:solidFill>
                <a:srgbClr val="595959"/>
              </a:solidFill>
              <a:latin typeface="Arial"/>
              <a:ea typeface="Arial"/>
              <a:cs typeface="Arial"/>
              <a:sym typeface="Arial"/>
            </a:endParaRPr>
          </a:p>
        </p:txBody>
      </p:sp>
      <p:grpSp>
        <p:nvGrpSpPr>
          <p:cNvPr id="38" name="Google Shape;38;p2"/>
          <p:cNvGrpSpPr/>
          <p:nvPr/>
        </p:nvGrpSpPr>
        <p:grpSpPr>
          <a:xfrm>
            <a:off x="508000" y="431800"/>
            <a:ext cx="12242800" cy="3391030"/>
            <a:chOff x="508000" y="431800"/>
            <a:chExt cx="12242800" cy="3391030"/>
          </a:xfrm>
        </p:grpSpPr>
        <p:sp>
          <p:nvSpPr>
            <p:cNvPr id="39" name="Google Shape;39;p2"/>
            <p:cNvSpPr txBox="1"/>
            <p:nvPr/>
          </p:nvSpPr>
          <p:spPr>
            <a:xfrm>
              <a:off x="508000" y="2653319"/>
              <a:ext cx="8445500" cy="1169511"/>
            </a:xfrm>
            <a:prstGeom prst="rect">
              <a:avLst/>
            </a:prstGeom>
            <a:noFill/>
            <a:ln>
              <a:noFill/>
            </a:ln>
          </p:spPr>
          <p:txBody>
            <a:bodyPr spcFirstLastPara="1" wrap="square" lIns="91425" tIns="45700" rIns="91425" bIns="45700" anchor="t" anchorCtr="0">
              <a:spAutoFit/>
            </a:bodyPr>
            <a:lstStyle/>
            <a:p>
              <a:pPr algn="just">
                <a:lnSpc>
                  <a:spcPct val="125000"/>
                </a:lnSpc>
              </a:pPr>
              <a:r>
                <a:rPr lang="zh-TW" altLang="en-US" sz="2400" b="1" u="sng" dirty="0">
                  <a:solidFill>
                    <a:schemeClr val="accent6">
                      <a:lumMod val="50000"/>
                    </a:schemeClr>
                  </a:solidFill>
                  <a:latin typeface="Microsoft YaHei" panose="020B0503020204020204" pitchFamily="34" charset="-122"/>
                  <a:ea typeface="Microsoft YaHei" panose="020B0503020204020204" pitchFamily="34" charset="-122"/>
                </a:rPr>
                <a:t>高性能 </a:t>
              </a:r>
              <a:r>
                <a:rPr lang="en-US" altLang="zh-TW" sz="2400" b="1" u="sng" dirty="0">
                  <a:solidFill>
                    <a:schemeClr val="accent6">
                      <a:lumMod val="50000"/>
                    </a:schemeClr>
                  </a:solidFill>
                  <a:latin typeface="Microsoft YaHei" panose="020B0503020204020204" pitchFamily="34" charset="-122"/>
                  <a:ea typeface="Microsoft YaHei" panose="020B0503020204020204" pitchFamily="34" charset="-122"/>
                </a:rPr>
                <a:t>‧ </a:t>
              </a:r>
              <a:r>
                <a:rPr lang="zh-TW" altLang="en-US" sz="2400" b="1" u="sng" dirty="0">
                  <a:solidFill>
                    <a:schemeClr val="accent6">
                      <a:lumMod val="50000"/>
                    </a:schemeClr>
                  </a:solidFill>
                  <a:latin typeface="Microsoft YaHei" panose="020B0503020204020204" pitchFamily="34" charset="-122"/>
                  <a:ea typeface="Microsoft YaHei" panose="020B0503020204020204" pitchFamily="34" charset="-122"/>
                </a:rPr>
                <a:t>低碳環保材料｜</a:t>
              </a:r>
              <a:r>
                <a:rPr lang="en-US" altLang="zh-TW" sz="2400" b="1" u="sng" dirty="0">
                  <a:solidFill>
                    <a:schemeClr val="accent6">
                      <a:lumMod val="50000"/>
                    </a:schemeClr>
                  </a:solidFill>
                  <a:latin typeface="Microsoft YaHei" panose="020B0503020204020204" pitchFamily="34" charset="-122"/>
                  <a:ea typeface="Microsoft YaHei" panose="020B0503020204020204" pitchFamily="34" charset="-122"/>
                </a:rPr>
                <a:t>ESG</a:t>
              </a:r>
              <a:r>
                <a:rPr lang="zh-TW" altLang="en-US" sz="2400" b="1" u="sng" dirty="0">
                  <a:solidFill>
                    <a:schemeClr val="accent6">
                      <a:lumMod val="50000"/>
                    </a:schemeClr>
                  </a:solidFill>
                  <a:latin typeface="Microsoft YaHei" panose="020B0503020204020204" pitchFamily="34" charset="-122"/>
                  <a:ea typeface="Microsoft YaHei" panose="020B0503020204020204" pitchFamily="34" charset="-122"/>
                </a:rPr>
                <a:t>企業加值夥伴</a:t>
              </a:r>
            </a:p>
            <a:p>
              <a:pPr marL="0" marR="0" lvl="0" indent="0" algn="l" rtl="0">
                <a:lnSpc>
                  <a:spcPct val="100000"/>
                </a:lnSpc>
                <a:spcBef>
                  <a:spcPts val="0"/>
                </a:spcBef>
                <a:spcAft>
                  <a:spcPts val="0"/>
                </a:spcAft>
                <a:buNone/>
              </a:pPr>
              <a:r>
                <a:rPr lang="en-US" altLang="zh-TW" sz="2000" b="0" i="0" dirty="0">
                  <a:solidFill>
                    <a:srgbClr val="374151"/>
                  </a:solidFill>
                  <a:effectLst/>
                  <a:latin typeface="Söhne"/>
                </a:rPr>
                <a:t>High-performance and Low-carbon </a:t>
              </a:r>
              <a:r>
                <a:rPr lang="en-US" altLang="zh-TW" sz="2000" dirty="0">
                  <a:solidFill>
                    <a:srgbClr val="374151"/>
                  </a:solidFill>
                  <a:latin typeface="Söhne"/>
                </a:rPr>
                <a:t>S</a:t>
              </a:r>
              <a:r>
                <a:rPr lang="en-US" altLang="zh-TW" sz="2000" b="0" i="0" dirty="0">
                  <a:solidFill>
                    <a:srgbClr val="374151"/>
                  </a:solidFill>
                  <a:effectLst/>
                  <a:latin typeface="Söhne"/>
                </a:rPr>
                <a:t>ustainable Materials – A Trusted Partner for ESG Value Creation</a:t>
              </a:r>
              <a:endParaRPr lang="en-US" sz="2000" b="0" i="0" u="none" strike="noStrike" cap="none" dirty="0">
                <a:solidFill>
                  <a:srgbClr val="595959"/>
                </a:solidFill>
                <a:latin typeface="Arial"/>
                <a:ea typeface="Arial"/>
                <a:cs typeface="Arial"/>
                <a:sym typeface="Arial"/>
              </a:endParaRPr>
            </a:p>
          </p:txBody>
        </p:sp>
        <p:sp>
          <p:nvSpPr>
            <p:cNvPr id="40" name="Google Shape;40;p2"/>
            <p:cNvSpPr/>
            <p:nvPr/>
          </p:nvSpPr>
          <p:spPr>
            <a:xfrm>
              <a:off x="10210800" y="431800"/>
              <a:ext cx="2540000" cy="3348831"/>
            </a:xfrm>
            <a:prstGeom prst="rect">
              <a:avLst/>
            </a:prstGeom>
            <a:noFill/>
            <a:ln w="38100" cap="flat" cmpd="sng">
              <a:solidFill>
                <a:srgbClr val="31538F"/>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zh-TW" sz="2800" b="0" i="0" u="none" strike="noStrike" cap="none" dirty="0">
                  <a:solidFill>
                    <a:srgbClr val="FF0000"/>
                  </a:solidFill>
                  <a:latin typeface="Arial"/>
                  <a:ea typeface="Arial"/>
                  <a:cs typeface="Arial"/>
                  <a:sym typeface="Arial"/>
                </a:rPr>
                <a:t>產品/服務</a:t>
              </a:r>
              <a:endParaRPr sz="2800" b="0" i="0" u="none" strike="noStrike" cap="none" dirty="0">
                <a:solidFill>
                  <a:srgbClr val="FF0000"/>
                </a:solidFill>
                <a:latin typeface="Arial"/>
                <a:ea typeface="Arial"/>
                <a:cs typeface="Arial"/>
                <a:sym typeface="Arial"/>
              </a:endParaRPr>
            </a:p>
            <a:p>
              <a:pPr marL="0" marR="0" lvl="0" indent="0" algn="ctr" rtl="0">
                <a:lnSpc>
                  <a:spcPct val="100000"/>
                </a:lnSpc>
                <a:spcBef>
                  <a:spcPts val="0"/>
                </a:spcBef>
                <a:spcAft>
                  <a:spcPts val="0"/>
                </a:spcAft>
                <a:buNone/>
              </a:pPr>
              <a:r>
                <a:rPr lang="zh-TW" sz="2800" b="0" i="0" u="none" strike="noStrike" cap="none" dirty="0">
                  <a:solidFill>
                    <a:srgbClr val="FF0000"/>
                  </a:solidFill>
                  <a:latin typeface="Arial"/>
                  <a:ea typeface="Arial"/>
                  <a:cs typeface="Arial"/>
                  <a:sym typeface="Arial"/>
                </a:rPr>
                <a:t>照片或海報</a:t>
              </a:r>
              <a:endParaRPr sz="2800" b="0" i="0" u="none" strike="noStrike" cap="none" dirty="0">
                <a:solidFill>
                  <a:srgbClr val="FF0000"/>
                </a:solidFill>
                <a:latin typeface="Arial"/>
                <a:ea typeface="Arial"/>
                <a:cs typeface="Arial"/>
                <a:sym typeface="Arial"/>
              </a:endParaRPr>
            </a:p>
            <a:p>
              <a:pPr marL="0" marR="0" lvl="0" indent="0" algn="ctr" rtl="0">
                <a:lnSpc>
                  <a:spcPct val="100000"/>
                </a:lnSpc>
                <a:spcBef>
                  <a:spcPts val="0"/>
                </a:spcBef>
                <a:spcAft>
                  <a:spcPts val="0"/>
                </a:spcAft>
                <a:buNone/>
              </a:pPr>
              <a:r>
                <a:rPr lang="zh-TW" sz="2800" b="0" i="0" u="none" strike="noStrike" cap="none" dirty="0">
                  <a:solidFill>
                    <a:srgbClr val="FF0000"/>
                  </a:solidFill>
                  <a:latin typeface="Arial"/>
                  <a:ea typeface="Arial"/>
                  <a:cs typeface="Arial"/>
                  <a:sym typeface="Arial"/>
                </a:rPr>
                <a:t>Product photo or poster</a:t>
              </a:r>
              <a:endParaRPr dirty="0"/>
            </a:p>
          </p:txBody>
        </p:sp>
      </p:grpSp>
      <p:pic>
        <p:nvPicPr>
          <p:cNvPr id="12" name="圖片 11">
            <a:extLst>
              <a:ext uri="{FF2B5EF4-FFF2-40B4-BE49-F238E27FC236}">
                <a16:creationId xmlns:a16="http://schemas.microsoft.com/office/drawing/2014/main" id="{65629E58-B6EE-9B77-59A3-6833BB0085D1}"/>
              </a:ext>
            </a:extLst>
          </p:cNvPr>
          <p:cNvPicPr>
            <a:picLocks noChangeAspect="1"/>
          </p:cNvPicPr>
          <p:nvPr/>
        </p:nvPicPr>
        <p:blipFill rotWithShape="1">
          <a:blip r:embed="rId3"/>
          <a:srcRect t="5252" r="1713" b="4734"/>
          <a:stretch/>
        </p:blipFill>
        <p:spPr>
          <a:xfrm>
            <a:off x="10165742" y="418457"/>
            <a:ext cx="2627932" cy="3404373"/>
          </a:xfrm>
          <a:prstGeom prst="rect">
            <a:avLst/>
          </a:prstGeom>
        </p:spPr>
      </p:pic>
      <p:pic>
        <p:nvPicPr>
          <p:cNvPr id="15" name="圖片 14">
            <a:extLst>
              <a:ext uri="{FF2B5EF4-FFF2-40B4-BE49-F238E27FC236}">
                <a16:creationId xmlns:a16="http://schemas.microsoft.com/office/drawing/2014/main" id="{F4678749-09CB-2B64-AE03-EF991E10C356}"/>
              </a:ext>
            </a:extLst>
          </p:cNvPr>
          <p:cNvPicPr>
            <a:picLocks noChangeAspect="1"/>
          </p:cNvPicPr>
          <p:nvPr/>
        </p:nvPicPr>
        <p:blipFill>
          <a:blip r:embed="rId4"/>
          <a:stretch>
            <a:fillRect/>
          </a:stretch>
        </p:blipFill>
        <p:spPr>
          <a:xfrm>
            <a:off x="6173598" y="1286598"/>
            <a:ext cx="3605495" cy="874060"/>
          </a:xfrm>
          <a:prstGeom prst="rect">
            <a:avLst/>
          </a:prstGeom>
        </p:spPr>
      </p:pic>
      <p:grpSp>
        <p:nvGrpSpPr>
          <p:cNvPr id="4" name="群組 3">
            <a:extLst>
              <a:ext uri="{FF2B5EF4-FFF2-40B4-BE49-F238E27FC236}">
                <a16:creationId xmlns:a16="http://schemas.microsoft.com/office/drawing/2014/main" id="{827A53E5-B66C-359B-7CB1-A7855A2CA5E4}"/>
              </a:ext>
            </a:extLst>
          </p:cNvPr>
          <p:cNvGrpSpPr/>
          <p:nvPr/>
        </p:nvGrpSpPr>
        <p:grpSpPr>
          <a:xfrm>
            <a:off x="10373535" y="5794374"/>
            <a:ext cx="2139335" cy="589682"/>
            <a:chOff x="10373535" y="5794374"/>
            <a:chExt cx="2139335" cy="589682"/>
          </a:xfrm>
        </p:grpSpPr>
        <p:pic>
          <p:nvPicPr>
            <p:cNvPr id="5" name="圖片 4">
              <a:extLst>
                <a:ext uri="{FF2B5EF4-FFF2-40B4-BE49-F238E27FC236}">
                  <a16:creationId xmlns:a16="http://schemas.microsoft.com/office/drawing/2014/main" id="{A82A384B-1A6B-A3C4-6CF9-E7044C0C42C5}"/>
                </a:ext>
              </a:extLst>
            </p:cNvPr>
            <p:cNvPicPr>
              <a:picLocks noChangeAspect="1"/>
            </p:cNvPicPr>
            <p:nvPr/>
          </p:nvPicPr>
          <p:blipFill rotWithShape="1">
            <a:blip r:embed="rId5">
              <a:extLst>
                <a:ext uri="{28A0092B-C50C-407E-A947-70E740481C1C}">
                  <a14:useLocalDpi xmlns:a14="http://schemas.microsoft.com/office/drawing/2010/main" val="0"/>
                </a:ext>
              </a:extLst>
            </a:blip>
            <a:srcRect l="-3" r="90753"/>
            <a:stretch/>
          </p:blipFill>
          <p:spPr>
            <a:xfrm>
              <a:off x="10373535" y="5880923"/>
              <a:ext cx="503132" cy="503133"/>
            </a:xfrm>
            <a:prstGeom prst="rect">
              <a:avLst/>
            </a:prstGeom>
          </p:spPr>
        </p:pic>
        <p:pic>
          <p:nvPicPr>
            <p:cNvPr id="18" name="圖片 17">
              <a:extLst>
                <a:ext uri="{FF2B5EF4-FFF2-40B4-BE49-F238E27FC236}">
                  <a16:creationId xmlns:a16="http://schemas.microsoft.com/office/drawing/2014/main" id="{A4400B73-B217-2212-AFB6-B0C46E9967EA}"/>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2968" b="98065" l="9512" r="95244">
                          <a14:foregroundMark x1="83787" y1="7288" x2="88235" y2="2968"/>
                          <a14:foregroundMark x1="78670" y1="12258" x2="79738" y2="11221"/>
                          <a14:foregroundMark x1="74419" y1="16387" x2="78670" y2="12258"/>
                          <a14:foregroundMark x1="50523" y1="27770" x2="54193" y2="27742"/>
                          <a14:foregroundMark x1="37297" y1="27871" x2="47055" y2="27796"/>
                          <a14:foregroundMark x1="54193" y1="27742" x2="66708" y2="27742"/>
                          <a14:foregroundMark x1="12766" y1="90194" x2="15519" y2="90839"/>
                          <a14:foregroundMark x1="26200" y1="94194" x2="26283" y2="94452"/>
                          <a14:foregroundMark x1="25282" y1="91355" x2="26200" y2="94194"/>
                          <a14:foregroundMark x1="9762" y1="98065" x2="18023" y2="97290"/>
                          <a14:foregroundMark x1="34418" y1="94323" x2="43554" y2="94839"/>
                          <a14:foregroundMark x1="48686" y1="92000" x2="56925" y2="91916"/>
                          <a14:foregroundMark x1="71965" y1="90968" x2="76596" y2="90968"/>
                          <a14:foregroundMark x1="71965" y1="88774" x2="79725" y2="88129"/>
                          <a14:foregroundMark x1="64581" y1="89290" x2="66834" y2="89290"/>
                          <a14:foregroundMark x1="93867" y1="6839" x2="95244" y2="6194"/>
                          <a14:backgroundMark x1="60200" y1="91613" x2="59950" y2="93290"/>
                          <a14:backgroundMark x1="26533" y1="94194" x2="26533" y2="94194"/>
                          <a14:backgroundMark x1="14518" y1="91613" x2="14518" y2="91613"/>
                          <a14:backgroundMark x1="56446" y1="91613" x2="56446" y2="91613"/>
                          <a14:backgroundMark x1="48436" y1="32000" x2="48436" y2="32000"/>
                          <a14:backgroundMark x1="50063" y1="28000" x2="50063" y2="28000"/>
                          <a14:backgroundMark x1="49812" y1="27742" x2="49812" y2="27742"/>
                          <a14:backgroundMark x1="50438" y1="27742" x2="50063" y2="28903"/>
                          <a14:backgroundMark x1="37046" y1="29548" x2="37046" y2="29548"/>
                          <a14:backgroundMark x1="36796" y1="28258" x2="37297" y2="27613"/>
                          <a14:backgroundMark x1="74218" y1="17161" x2="74218" y2="17161"/>
                          <a14:backgroundMark x1="73592" y1="17935" x2="73592" y2="17935"/>
                          <a14:backgroundMark x1="77347" y1="12258" x2="77347" y2="12258"/>
                          <a14:backgroundMark x1="80851" y1="9419" x2="80851" y2="9419"/>
                          <a14:backgroundMark x1="74218" y1="16387" x2="74218" y2="16387"/>
                          <a14:backgroundMark x1="73467" y1="17161" x2="73592" y2="17032"/>
                          <a14:backgroundMark x1="73967" y1="16258" x2="73842" y2="17677"/>
                          <a14:backgroundMark x1="80350" y1="10194" x2="82603" y2="10065"/>
                        </a14:backgroundRemoval>
                      </a14:imgEffect>
                    </a14:imgLayer>
                  </a14:imgProps>
                </a:ext>
              </a:extLst>
            </a:blip>
            <a:stretch>
              <a:fillRect/>
            </a:stretch>
          </p:blipFill>
          <p:spPr>
            <a:xfrm>
              <a:off x="11538293" y="5880923"/>
              <a:ext cx="518713" cy="503133"/>
            </a:xfrm>
            <a:prstGeom prst="rect">
              <a:avLst/>
            </a:prstGeom>
          </p:spPr>
        </p:pic>
        <p:pic>
          <p:nvPicPr>
            <p:cNvPr id="19" name="圖片 18">
              <a:extLst>
                <a:ext uri="{FF2B5EF4-FFF2-40B4-BE49-F238E27FC236}">
                  <a16:creationId xmlns:a16="http://schemas.microsoft.com/office/drawing/2014/main" id="{1ACEED83-905B-D5AC-976D-B54D26F20BD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189757" y="5794374"/>
              <a:ext cx="323113" cy="589681"/>
            </a:xfrm>
            <a:prstGeom prst="rect">
              <a:avLst/>
            </a:prstGeom>
          </p:spPr>
        </p:pic>
        <p:pic>
          <p:nvPicPr>
            <p:cNvPr id="3" name="Picture 2">
              <a:extLst>
                <a:ext uri="{FF2B5EF4-FFF2-40B4-BE49-F238E27FC236}">
                  <a16:creationId xmlns:a16="http://schemas.microsoft.com/office/drawing/2014/main" id="{475C9C27-F6AA-6D91-B396-C0A9E1AD2B9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009418" y="5880923"/>
              <a:ext cx="375310" cy="50313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 name="群組 1">
            <a:extLst>
              <a:ext uri="{FF2B5EF4-FFF2-40B4-BE49-F238E27FC236}">
                <a16:creationId xmlns:a16="http://schemas.microsoft.com/office/drawing/2014/main" id="{B20DE39C-06E7-AA18-53A4-A96E546A53EE}"/>
              </a:ext>
            </a:extLst>
          </p:cNvPr>
          <p:cNvGrpSpPr/>
          <p:nvPr/>
        </p:nvGrpSpPr>
        <p:grpSpPr>
          <a:xfrm>
            <a:off x="-177800" y="431800"/>
            <a:ext cx="6083300" cy="1308100"/>
            <a:chOff x="-177800" y="431800"/>
            <a:chExt cx="6083300" cy="1308100"/>
          </a:xfrm>
        </p:grpSpPr>
        <p:sp>
          <p:nvSpPr>
            <p:cNvPr id="6" name="矩形 5">
              <a:extLst>
                <a:ext uri="{FF2B5EF4-FFF2-40B4-BE49-F238E27FC236}">
                  <a16:creationId xmlns:a16="http://schemas.microsoft.com/office/drawing/2014/main" id="{3169980C-CAC0-849F-2CC8-24C48A72EE9A}"/>
                </a:ext>
              </a:extLst>
            </p:cNvPr>
            <p:cNvSpPr/>
            <p:nvPr/>
          </p:nvSpPr>
          <p:spPr>
            <a:xfrm>
              <a:off x="-177800" y="431800"/>
              <a:ext cx="58420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7" name="文字方塊 6">
              <a:extLst>
                <a:ext uri="{FF2B5EF4-FFF2-40B4-BE49-F238E27FC236}">
                  <a16:creationId xmlns:a16="http://schemas.microsoft.com/office/drawing/2014/main" id="{FC9233C3-E7C2-B372-9E3A-4620E0073C65}"/>
                </a:ext>
              </a:extLst>
            </p:cNvPr>
            <p:cNvSpPr txBox="1"/>
            <p:nvPr/>
          </p:nvSpPr>
          <p:spPr>
            <a:xfrm>
              <a:off x="508000" y="1246400"/>
              <a:ext cx="5397500"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AVATACK  Co., LTD.</a:t>
              </a:r>
              <a:endParaRPr lang="zh-TW" altLang="en-US" sz="2000" dirty="0">
                <a:solidFill>
                  <a:schemeClr val="bg1"/>
                </a:solidFill>
              </a:endParaRPr>
            </a:p>
          </p:txBody>
        </p:sp>
        <p:sp>
          <p:nvSpPr>
            <p:cNvPr id="8" name="文字方塊 7">
              <a:extLst>
                <a:ext uri="{FF2B5EF4-FFF2-40B4-BE49-F238E27FC236}">
                  <a16:creationId xmlns:a16="http://schemas.microsoft.com/office/drawing/2014/main" id="{4E2576F0-5DAF-A970-3EEA-A231A669B69C}"/>
                </a:ext>
              </a:extLst>
            </p:cNvPr>
            <p:cNvSpPr txBox="1"/>
            <p:nvPr/>
          </p:nvSpPr>
          <p:spPr>
            <a:xfrm>
              <a:off x="508000" y="693435"/>
              <a:ext cx="5397500"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四維創新材料股份有限公司</a:t>
              </a:r>
              <a:endParaRPr lang="zh-TW" altLang="en-US" sz="3200" dirty="0">
                <a:solidFill>
                  <a:schemeClr val="bg1"/>
                </a:solidFill>
              </a:endParaRPr>
            </a:p>
          </p:txBody>
        </p:sp>
      </p:grpSp>
      <p:sp>
        <p:nvSpPr>
          <p:cNvPr id="9" name="文字方塊 8">
            <a:extLst>
              <a:ext uri="{FF2B5EF4-FFF2-40B4-BE49-F238E27FC236}">
                <a16:creationId xmlns:a16="http://schemas.microsoft.com/office/drawing/2014/main" id="{1F5B0A3A-A500-1D91-926E-2B3ABE64D042}"/>
              </a:ext>
            </a:extLst>
          </p:cNvPr>
          <p:cNvSpPr txBox="1"/>
          <p:nvPr/>
        </p:nvSpPr>
        <p:spPr>
          <a:xfrm>
            <a:off x="508000" y="1916028"/>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 </a:t>
            </a:r>
            <a:r>
              <a:rPr lang="en-US" altLang="zh-TW" sz="3200" b="1" dirty="0">
                <a:solidFill>
                  <a:srgbClr val="FF0000"/>
                </a:solidFill>
                <a:latin typeface="微軟正黑體" pitchFamily="34" charset="-120"/>
                <a:ea typeface="微軟正黑體" pitchFamily="34" charset="-120"/>
              </a:rPr>
              <a:t>14</a:t>
            </a:r>
            <a:r>
              <a:rPr lang="en-US" altLang="zh-CN" sz="3200" b="1" dirty="0">
                <a:solidFill>
                  <a:srgbClr val="FF0000"/>
                </a:solidFill>
                <a:latin typeface="微軟正黑體" pitchFamily="34" charset="-120"/>
                <a:ea typeface="微軟正黑體" pitchFamily="34" charset="-120"/>
              </a:rPr>
              <a:t> </a:t>
            </a:r>
            <a:endParaRPr lang="zh-TW" altLang="en-US" sz="3200" dirty="0">
              <a:solidFill>
                <a:srgbClr val="FF0000"/>
              </a:solidFill>
              <a:latin typeface="微軟正黑體" pitchFamily="34" charset="-120"/>
              <a:ea typeface="微軟正黑體" pitchFamily="34" charset="-120"/>
            </a:endParaRPr>
          </a:p>
        </p:txBody>
      </p:sp>
    </p:spTree>
    <p:extLst>
      <p:ext uri="{BB962C8B-B14F-4D97-AF65-F5344CB8AC3E}">
        <p14:creationId xmlns:p14="http://schemas.microsoft.com/office/powerpoint/2010/main" val="79677153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2"/>
          <p:cNvSpPr txBox="1"/>
          <p:nvPr/>
        </p:nvSpPr>
        <p:spPr>
          <a:xfrm>
            <a:off x="508000" y="2062032"/>
            <a:ext cx="5397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a:t>
            </a:r>
            <a:r>
              <a:rPr lang="en-US" altLang="zh-TW" sz="3200" b="1" dirty="0">
                <a:solidFill>
                  <a:srgbClr val="FF0000"/>
                </a:solidFill>
              </a:rPr>
              <a:t>15</a:t>
            </a:r>
            <a:r>
              <a:rPr lang="en-US" altLang="zh-TW" sz="3200" b="1" i="0" u="none" strike="noStrike" cap="none" dirty="0">
                <a:solidFill>
                  <a:srgbClr val="FF0000"/>
                </a:solidFill>
                <a:latin typeface="Arial"/>
                <a:ea typeface="Arial"/>
                <a:cs typeface="Arial"/>
                <a:sym typeface="Arial"/>
              </a:rPr>
              <a:t> </a:t>
            </a:r>
            <a:endParaRPr lang="en-US" sz="3200" b="0" i="0" u="none" strike="noStrike" cap="none" dirty="0">
              <a:solidFill>
                <a:srgbClr val="FF0000"/>
              </a:solidFill>
              <a:latin typeface="Arial"/>
              <a:ea typeface="Arial"/>
              <a:cs typeface="Arial"/>
              <a:sym typeface="Arial"/>
            </a:endParaRPr>
          </a:p>
        </p:txBody>
      </p:sp>
      <p:sp>
        <p:nvSpPr>
          <p:cNvPr id="31" name="Google Shape;31;p2"/>
          <p:cNvSpPr txBox="1"/>
          <p:nvPr/>
        </p:nvSpPr>
        <p:spPr>
          <a:xfrm>
            <a:off x="508000" y="3998958"/>
            <a:ext cx="5397600" cy="1200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a:solidFill>
                  <a:srgbClr val="31538F"/>
                </a:solidFill>
              </a:rPr>
              <a:t>空壓系統節能</a:t>
            </a:r>
            <a:endParaRPr sz="2400" b="1">
              <a:solidFill>
                <a:srgbClr val="31538F"/>
              </a:solidFill>
            </a:endParaRPr>
          </a:p>
          <a:p>
            <a:pPr marL="0" marR="0" lvl="0" indent="0" algn="l" rtl="0">
              <a:lnSpc>
                <a:spcPct val="100000"/>
              </a:lnSpc>
              <a:spcBef>
                <a:spcPts val="0"/>
              </a:spcBef>
              <a:spcAft>
                <a:spcPts val="0"/>
              </a:spcAft>
              <a:buNone/>
            </a:pPr>
            <a:r>
              <a:rPr lang="zh-TW" sz="2400" b="1">
                <a:solidFill>
                  <a:srgbClr val="31538F"/>
                </a:solidFill>
              </a:rPr>
              <a:t>Air Compression System</a:t>
            </a:r>
            <a:endParaRPr sz="2400" b="1">
              <a:solidFill>
                <a:srgbClr val="31538F"/>
              </a:solidFill>
            </a:endParaRPr>
          </a:p>
          <a:p>
            <a:pPr marL="0" marR="0" lvl="0" indent="0" algn="l" rtl="0">
              <a:lnSpc>
                <a:spcPct val="100000"/>
              </a:lnSpc>
              <a:spcBef>
                <a:spcPts val="0"/>
              </a:spcBef>
              <a:spcAft>
                <a:spcPts val="0"/>
              </a:spcAft>
              <a:buNone/>
            </a:pPr>
            <a:r>
              <a:rPr lang="zh-TW" sz="2400" b="1">
                <a:solidFill>
                  <a:srgbClr val="31538F"/>
                </a:solidFill>
              </a:rPr>
              <a:t>Energy Efficiency Profession</a:t>
            </a:r>
            <a:endParaRPr sz="2400" b="1">
              <a:solidFill>
                <a:srgbClr val="31538F"/>
              </a:solidFill>
            </a:endParaRPr>
          </a:p>
        </p:txBody>
      </p:sp>
      <p:grpSp>
        <p:nvGrpSpPr>
          <p:cNvPr id="32" name="Google Shape;32;p2"/>
          <p:cNvGrpSpPr/>
          <p:nvPr/>
        </p:nvGrpSpPr>
        <p:grpSpPr>
          <a:xfrm>
            <a:off x="-177800" y="431800"/>
            <a:ext cx="6083400" cy="1308100"/>
            <a:chOff x="-177800" y="431800"/>
            <a:chExt cx="6083400" cy="1308100"/>
          </a:xfrm>
        </p:grpSpPr>
        <p:sp>
          <p:nvSpPr>
            <p:cNvPr id="33" name="Google Shape;33;p2"/>
            <p:cNvSpPr/>
            <p:nvPr/>
          </p:nvSpPr>
          <p:spPr>
            <a:xfrm>
              <a:off x="-177800" y="431800"/>
              <a:ext cx="58420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34" name="Google Shape;34;p2"/>
            <p:cNvSpPr txBox="1"/>
            <p:nvPr/>
          </p:nvSpPr>
          <p:spPr>
            <a:xfrm>
              <a:off x="508000" y="1246400"/>
              <a:ext cx="539750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altLang="zh-TW" sz="20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FUSHENG Industrial Co., Ltd.</a:t>
              </a:r>
              <a:endParaRPr lang="en-US" sz="20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sp>
          <p:nvSpPr>
            <p:cNvPr id="35" name="Google Shape;35;p2"/>
            <p:cNvSpPr txBox="1"/>
            <p:nvPr/>
          </p:nvSpPr>
          <p:spPr>
            <a:xfrm>
              <a:off x="508000" y="693435"/>
              <a:ext cx="5397600" cy="585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altLang="en-US" sz="32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復盛股份有限公司</a:t>
              </a:r>
              <a:endParaRPr lang="zh-TW" altLang="en-US" sz="32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grpSp>
      <p:sp>
        <p:nvSpPr>
          <p:cNvPr id="37" name="Google Shape;37;p2"/>
          <p:cNvSpPr txBox="1"/>
          <p:nvPr/>
        </p:nvSpPr>
        <p:spPr>
          <a:xfrm>
            <a:off x="508000" y="2845829"/>
            <a:ext cx="84456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本次參展之亮點展品/服務/技術</a:t>
            </a:r>
            <a:endParaRPr sz="2400" b="1" i="0" u="none" strike="noStrike" cap="none">
              <a:solidFill>
                <a:srgbClr val="595959"/>
              </a:solidFill>
              <a:latin typeface="Arial"/>
              <a:ea typeface="Arial"/>
              <a:cs typeface="Arial"/>
              <a:sym typeface="Arial"/>
            </a:endParaRPr>
          </a:p>
          <a:p>
            <a:pPr marL="0" marR="0" lvl="0" indent="0" algn="l" rtl="0">
              <a:lnSpc>
                <a:spcPct val="100000"/>
              </a:lnSpc>
              <a:spcBef>
                <a:spcPts val="0"/>
              </a:spcBef>
              <a:spcAft>
                <a:spcPts val="0"/>
              </a:spcAft>
              <a:buNone/>
            </a:pPr>
            <a:r>
              <a:rPr lang="zh-TW" sz="2400" b="1" i="0" u="none" strike="noStrike" cap="none">
                <a:solidFill>
                  <a:srgbClr val="595959"/>
                </a:solidFill>
                <a:latin typeface="Arial"/>
                <a:ea typeface="Arial"/>
                <a:cs typeface="Arial"/>
                <a:sym typeface="Arial"/>
              </a:rPr>
              <a:t>The highlights of this exhibition</a:t>
            </a:r>
            <a:r>
              <a:rPr lang="zh-TW" sz="1800" b="1" i="0" u="none" strike="noStrike" cap="none">
                <a:solidFill>
                  <a:srgbClr val="595959"/>
                </a:solidFill>
                <a:latin typeface="Arial"/>
                <a:ea typeface="Arial"/>
                <a:cs typeface="Arial"/>
                <a:sym typeface="Arial"/>
              </a:rPr>
              <a:t>(product, service or technology) </a:t>
            </a:r>
            <a:endParaRPr sz="2400" b="0" i="0" u="none" strike="noStrike" cap="none">
              <a:solidFill>
                <a:srgbClr val="595959"/>
              </a:solidFill>
              <a:latin typeface="Arial"/>
              <a:ea typeface="Arial"/>
              <a:cs typeface="Arial"/>
              <a:sym typeface="Arial"/>
            </a:endParaRPr>
          </a:p>
        </p:txBody>
      </p:sp>
      <p:pic>
        <p:nvPicPr>
          <p:cNvPr id="39" name="Google Shape;39;p2"/>
          <p:cNvPicPr preferRelativeResize="0"/>
          <p:nvPr/>
        </p:nvPicPr>
        <p:blipFill>
          <a:blip r:embed="rId3">
            <a:alphaModFix/>
          </a:blip>
          <a:stretch>
            <a:fillRect/>
          </a:stretch>
        </p:blipFill>
        <p:spPr>
          <a:xfrm>
            <a:off x="5855125" y="572500"/>
            <a:ext cx="3559726" cy="1017575"/>
          </a:xfrm>
          <a:prstGeom prst="rect">
            <a:avLst/>
          </a:prstGeom>
          <a:noFill/>
          <a:ln>
            <a:noFill/>
          </a:ln>
        </p:spPr>
      </p:pic>
      <p:pic>
        <p:nvPicPr>
          <p:cNvPr id="3" name="圖片 2" descr="一張含有 文字, 引擎, 設計 的圖片&#10;&#10;自動產生的描述">
            <a:extLst>
              <a:ext uri="{FF2B5EF4-FFF2-40B4-BE49-F238E27FC236}">
                <a16:creationId xmlns:a16="http://schemas.microsoft.com/office/drawing/2014/main" id="{F92463EA-A450-85B2-6FC9-F814A678E737}"/>
              </a:ext>
            </a:extLst>
          </p:cNvPr>
          <p:cNvPicPr>
            <a:picLocks noChangeAspect="1"/>
          </p:cNvPicPr>
          <p:nvPr/>
        </p:nvPicPr>
        <p:blipFill>
          <a:blip r:embed="rId4"/>
          <a:stretch>
            <a:fillRect/>
          </a:stretch>
        </p:blipFill>
        <p:spPr>
          <a:xfrm>
            <a:off x="8570067" y="1190868"/>
            <a:ext cx="5145031" cy="620952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1"/>
          <p:cNvSpPr txBox="1"/>
          <p:nvPr/>
        </p:nvSpPr>
        <p:spPr>
          <a:xfrm>
            <a:off x="508000" y="1984208"/>
            <a:ext cx="5397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 </a:t>
            </a:r>
            <a:r>
              <a:rPr lang="en-US" altLang="zh-CN" sz="3200" b="1" dirty="0">
                <a:solidFill>
                  <a:srgbClr val="FF0000"/>
                </a:solidFill>
              </a:rPr>
              <a:t>16</a:t>
            </a:r>
            <a:endParaRPr sz="3200" b="0" i="0" u="none" strike="noStrike" cap="none" dirty="0">
              <a:solidFill>
                <a:srgbClr val="FF0000"/>
              </a:solidFill>
              <a:latin typeface="Arial"/>
              <a:ea typeface="Arial"/>
              <a:cs typeface="Arial"/>
              <a:sym typeface="Arial"/>
            </a:endParaRPr>
          </a:p>
        </p:txBody>
      </p:sp>
      <p:sp>
        <p:nvSpPr>
          <p:cNvPr id="31" name="Google Shape;31;p1"/>
          <p:cNvSpPr txBox="1"/>
          <p:nvPr/>
        </p:nvSpPr>
        <p:spPr>
          <a:xfrm>
            <a:off x="508000" y="3816078"/>
            <a:ext cx="12242800" cy="267761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zh-TW" sz="2000" b="0" i="0" u="none" strike="noStrike" cap="none">
                <a:solidFill>
                  <a:srgbClr val="595959"/>
                </a:solidFill>
                <a:latin typeface="Arial"/>
                <a:ea typeface="Arial"/>
                <a:cs typeface="Arial"/>
                <a:sym typeface="Arial"/>
              </a:rPr>
              <a:t>永光化學創立五十年來，秉持綠色化學與循環經濟理念，積極推行 ESG 相關管理作為，</a:t>
            </a:r>
            <a:endParaRPr sz="2000" b="0" i="0" u="none" strike="noStrike" cap="none">
              <a:solidFill>
                <a:srgbClr val="595959"/>
              </a:solidFill>
              <a:latin typeface="Arial"/>
              <a:ea typeface="Arial"/>
              <a:cs typeface="Arial"/>
              <a:sym typeface="Arial"/>
            </a:endParaRPr>
          </a:p>
          <a:p>
            <a:pPr marL="0" marR="0" lvl="0" indent="0" algn="ctr" rtl="0">
              <a:lnSpc>
                <a:spcPct val="100000"/>
              </a:lnSpc>
              <a:spcBef>
                <a:spcPts val="0"/>
              </a:spcBef>
              <a:spcAft>
                <a:spcPts val="0"/>
              </a:spcAft>
              <a:buNone/>
            </a:pPr>
            <a:r>
              <a:rPr lang="zh-TW" sz="2000" b="0" i="0" u="none" strike="noStrike" cap="none">
                <a:solidFill>
                  <a:srgbClr val="595959"/>
                </a:solidFill>
                <a:latin typeface="Arial"/>
                <a:ea typeface="Arial"/>
                <a:cs typeface="Arial"/>
                <a:sym typeface="Arial"/>
              </a:rPr>
              <a:t>致力於研發更永續環保之高科技產品，從生產端及應用端同時著手，提升效能、節能減排，多項綠色產品如：</a:t>
            </a:r>
            <a:endParaRPr sz="2000" b="0" i="0" u="none" strike="noStrike" cap="none">
              <a:solidFill>
                <a:srgbClr val="595959"/>
              </a:solidFill>
              <a:latin typeface="Arial"/>
              <a:ea typeface="Arial"/>
              <a:cs typeface="Arial"/>
              <a:sym typeface="Arial"/>
            </a:endParaRPr>
          </a:p>
          <a:p>
            <a:pPr marL="0" marR="0" lvl="0" indent="0" algn="ctr" rtl="0">
              <a:lnSpc>
                <a:spcPct val="100000"/>
              </a:lnSpc>
              <a:spcBef>
                <a:spcPts val="0"/>
              </a:spcBef>
              <a:spcAft>
                <a:spcPts val="0"/>
              </a:spcAft>
              <a:buNone/>
            </a:pPr>
            <a:endParaRPr sz="2000" b="0" i="0" u="none" strike="noStrike" cap="none">
              <a:solidFill>
                <a:srgbClr val="595959"/>
              </a:solidFill>
              <a:latin typeface="Arial"/>
              <a:ea typeface="Arial"/>
              <a:cs typeface="Arial"/>
              <a:sym typeface="Arial"/>
            </a:endParaRPr>
          </a:p>
          <a:p>
            <a:pPr marL="0" marR="0" lvl="0" indent="0" algn="ctr" rtl="0">
              <a:lnSpc>
                <a:spcPct val="100000"/>
              </a:lnSpc>
              <a:spcBef>
                <a:spcPts val="0"/>
              </a:spcBef>
              <a:spcAft>
                <a:spcPts val="0"/>
              </a:spcAft>
              <a:buNone/>
            </a:pPr>
            <a:r>
              <a:rPr lang="zh-TW" sz="2000" b="0" i="0" u="none" strike="noStrike" cap="none">
                <a:solidFill>
                  <a:schemeClr val="dk1"/>
                </a:solidFill>
                <a:latin typeface="Arial"/>
                <a:ea typeface="Arial"/>
                <a:cs typeface="Arial"/>
                <a:sym typeface="Arial"/>
              </a:rPr>
              <a:t>使用生質原料製造的新世代高效能 </a:t>
            </a:r>
            <a:r>
              <a:rPr lang="zh-TW" sz="2000" b="1" i="0" u="none" strike="noStrike" cap="none">
                <a:solidFill>
                  <a:schemeClr val="dk1"/>
                </a:solidFill>
                <a:latin typeface="Arial"/>
                <a:ea typeface="Arial"/>
                <a:cs typeface="Arial"/>
                <a:sym typeface="Arial"/>
              </a:rPr>
              <a:t>Evereco</a:t>
            </a:r>
            <a:r>
              <a:rPr lang="zh-TW" sz="2000" b="1" i="0" u="none" strike="noStrike" cap="none" baseline="30000">
                <a:solidFill>
                  <a:schemeClr val="dk1"/>
                </a:solidFill>
                <a:latin typeface="Arial"/>
                <a:ea typeface="Arial"/>
                <a:cs typeface="Arial"/>
                <a:sym typeface="Arial"/>
              </a:rPr>
              <a:t>®</a:t>
            </a:r>
            <a:r>
              <a:rPr lang="zh-TW" sz="2000" b="1" i="0" u="none" strike="noStrike" cap="none">
                <a:solidFill>
                  <a:schemeClr val="dk1"/>
                </a:solidFill>
                <a:latin typeface="Arial"/>
                <a:ea typeface="Arial"/>
                <a:cs typeface="Arial"/>
                <a:sym typeface="Arial"/>
              </a:rPr>
              <a:t> PUR / 水性PUD</a:t>
            </a:r>
            <a:r>
              <a:rPr lang="zh-TW" sz="2000" b="0" i="0" u="none" strike="noStrike" cap="none">
                <a:solidFill>
                  <a:schemeClr val="dk1"/>
                </a:solidFill>
                <a:latin typeface="Arial"/>
                <a:ea typeface="Arial"/>
                <a:cs typeface="Arial"/>
                <a:sym typeface="Arial"/>
              </a:rPr>
              <a:t>、循環再利用之</a:t>
            </a:r>
            <a:r>
              <a:rPr lang="zh-TW" sz="2000" b="1" i="0" u="none" strike="noStrike" cap="none">
                <a:solidFill>
                  <a:schemeClr val="dk1"/>
                </a:solidFill>
                <a:latin typeface="Arial"/>
                <a:ea typeface="Arial"/>
                <a:cs typeface="Arial"/>
                <a:sym typeface="Arial"/>
              </a:rPr>
              <a:t>半導體研磨液 ESA 300</a:t>
            </a:r>
            <a:endParaRPr/>
          </a:p>
          <a:p>
            <a:pPr marL="0" marR="0" lvl="0" indent="0" algn="ctr" rtl="0">
              <a:lnSpc>
                <a:spcPct val="100000"/>
              </a:lnSpc>
              <a:spcBef>
                <a:spcPts val="0"/>
              </a:spcBef>
              <a:spcAft>
                <a:spcPts val="0"/>
              </a:spcAft>
              <a:buNone/>
            </a:pPr>
            <a:r>
              <a:rPr lang="zh-TW" sz="2000" b="0" i="0" u="none" strike="noStrike" cap="none">
                <a:solidFill>
                  <a:schemeClr val="dk1"/>
                </a:solidFill>
                <a:latin typeface="Arial"/>
                <a:ea typeface="Arial"/>
                <a:cs typeface="Arial"/>
                <a:sym typeface="Arial"/>
              </a:rPr>
              <a:t>節省噴塗步驟之 </a:t>
            </a:r>
            <a:r>
              <a:rPr lang="zh-TW" sz="2000" b="1" i="0" u="none" strike="noStrike" cap="none">
                <a:solidFill>
                  <a:schemeClr val="dk1"/>
                </a:solidFill>
                <a:latin typeface="Arial"/>
                <a:ea typeface="Arial"/>
                <a:cs typeface="Arial"/>
                <a:sym typeface="Arial"/>
              </a:rPr>
              <a:t>Eversorb</a:t>
            </a:r>
            <a:r>
              <a:rPr lang="zh-TW" sz="2000" b="1" i="0" u="none" strike="noStrike" cap="none" baseline="30000">
                <a:solidFill>
                  <a:schemeClr val="dk1"/>
                </a:solidFill>
                <a:latin typeface="Arial"/>
                <a:ea typeface="Arial"/>
                <a:cs typeface="Arial"/>
                <a:sym typeface="Arial"/>
              </a:rPr>
              <a:t>®</a:t>
            </a:r>
            <a:r>
              <a:rPr lang="zh-TW" sz="2000" b="1" i="0" u="none" strike="noStrike" cap="none">
                <a:solidFill>
                  <a:schemeClr val="dk1"/>
                </a:solidFill>
                <a:latin typeface="Arial"/>
                <a:ea typeface="Arial"/>
                <a:cs typeface="Arial"/>
                <a:sym typeface="Arial"/>
              </a:rPr>
              <a:t> MB 高光黑色母粒、</a:t>
            </a:r>
            <a:r>
              <a:rPr lang="zh-TW" sz="2000" b="0" i="0" u="none" strike="noStrike" cap="none">
                <a:solidFill>
                  <a:schemeClr val="dk1"/>
                </a:solidFill>
                <a:latin typeface="Arial"/>
                <a:ea typeface="Arial"/>
                <a:cs typeface="Arial"/>
                <a:sym typeface="Arial"/>
              </a:rPr>
              <a:t>強化水性塗料耐候效力之 </a:t>
            </a:r>
            <a:r>
              <a:rPr lang="zh-TW" sz="2000" b="1" i="0" u="none" strike="noStrike" cap="none">
                <a:solidFill>
                  <a:schemeClr val="dk1"/>
                </a:solidFill>
                <a:latin typeface="Arial"/>
                <a:ea typeface="Arial"/>
                <a:cs typeface="Arial"/>
                <a:sym typeface="Arial"/>
              </a:rPr>
              <a:t>Eversorb</a:t>
            </a:r>
            <a:r>
              <a:rPr lang="zh-TW" sz="2000" b="1" i="0" u="none" strike="noStrike" cap="none" baseline="30000">
                <a:solidFill>
                  <a:schemeClr val="dk1"/>
                </a:solidFill>
                <a:latin typeface="Arial"/>
                <a:ea typeface="Arial"/>
                <a:cs typeface="Arial"/>
                <a:sym typeface="Arial"/>
              </a:rPr>
              <a:t>®</a:t>
            </a:r>
            <a:r>
              <a:rPr lang="zh-TW" sz="2000" b="1" i="0" u="none" strike="noStrike" cap="none">
                <a:solidFill>
                  <a:schemeClr val="dk1"/>
                </a:solidFill>
                <a:latin typeface="Arial"/>
                <a:ea typeface="Arial"/>
                <a:cs typeface="Arial"/>
                <a:sym typeface="Arial"/>
              </a:rPr>
              <a:t> AQ、</a:t>
            </a:r>
            <a:endParaRPr sz="2000" b="1"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None/>
            </a:pPr>
            <a:r>
              <a:rPr lang="zh-TW" sz="2000" b="0" i="0" u="none" strike="noStrike" cap="none">
                <a:solidFill>
                  <a:schemeClr val="dk1"/>
                </a:solidFill>
                <a:latin typeface="Arial"/>
                <a:ea typeface="Arial"/>
                <a:cs typeface="Arial"/>
                <a:sym typeface="Arial"/>
              </a:rPr>
              <a:t>降低廢水排放之環保紡織染料 </a:t>
            </a:r>
            <a:r>
              <a:rPr lang="zh-TW" sz="2000" b="1" i="0" u="none" strike="noStrike" cap="none">
                <a:solidFill>
                  <a:schemeClr val="dk1"/>
                </a:solidFill>
                <a:latin typeface="Arial"/>
                <a:ea typeface="Arial"/>
                <a:cs typeface="Arial"/>
                <a:sym typeface="Arial"/>
              </a:rPr>
              <a:t>Everzol</a:t>
            </a:r>
            <a:r>
              <a:rPr lang="zh-TW" sz="2000" b="1" i="0" u="none" strike="noStrike" cap="none" baseline="30000">
                <a:solidFill>
                  <a:schemeClr val="dk1"/>
                </a:solidFill>
                <a:latin typeface="Arial"/>
                <a:ea typeface="Arial"/>
                <a:cs typeface="Arial"/>
                <a:sym typeface="Arial"/>
              </a:rPr>
              <a:t>®</a:t>
            </a:r>
            <a:r>
              <a:rPr lang="zh-TW" sz="2000" b="1" i="0" u="none" strike="noStrike" cap="none">
                <a:solidFill>
                  <a:schemeClr val="dk1"/>
                </a:solidFill>
                <a:latin typeface="Arial"/>
                <a:ea typeface="Arial"/>
                <a:cs typeface="Arial"/>
                <a:sym typeface="Arial"/>
              </a:rPr>
              <a:t> ERC</a:t>
            </a:r>
            <a:r>
              <a:rPr lang="zh-TW" sz="2000" b="0" i="0" u="none" strike="noStrike" cap="none">
                <a:solidFill>
                  <a:schemeClr val="dk1"/>
                </a:solidFill>
                <a:latin typeface="Arial"/>
                <a:ea typeface="Arial"/>
                <a:cs typeface="Arial"/>
                <a:sym typeface="Arial"/>
              </a:rPr>
              <a:t>等多項產品。</a:t>
            </a:r>
            <a:endParaRPr sz="20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None/>
            </a:pPr>
            <a:endParaRPr sz="2000" b="1" i="0" u="none" strike="noStrike" cap="none">
              <a:solidFill>
                <a:srgbClr val="595959"/>
              </a:solidFill>
              <a:latin typeface="Arial"/>
              <a:ea typeface="Arial"/>
              <a:cs typeface="Arial"/>
              <a:sym typeface="Arial"/>
            </a:endParaRPr>
          </a:p>
          <a:p>
            <a:pPr marL="0" marR="0" lvl="0" indent="0" algn="ctr" rtl="0">
              <a:lnSpc>
                <a:spcPct val="100000"/>
              </a:lnSpc>
              <a:spcBef>
                <a:spcPts val="0"/>
              </a:spcBef>
              <a:spcAft>
                <a:spcPts val="0"/>
              </a:spcAft>
              <a:buNone/>
            </a:pPr>
            <a:r>
              <a:rPr lang="zh-TW" sz="2800" b="1" i="0" u="none" strike="noStrike" cap="none">
                <a:solidFill>
                  <a:srgbClr val="C00000"/>
                </a:solidFill>
                <a:latin typeface="Arial"/>
                <a:ea typeface="Arial"/>
                <a:cs typeface="Arial"/>
                <a:sym typeface="Arial"/>
              </a:rPr>
              <a:t>自</a:t>
            </a:r>
            <a:r>
              <a:rPr lang="zh-TW" sz="2800" b="1" i="0" u="none" strike="noStrike" cap="none">
                <a:solidFill>
                  <a:srgbClr val="C00000"/>
                </a:solidFill>
                <a:latin typeface="Microsoft JhengHei"/>
                <a:ea typeface="Microsoft JhengHei"/>
                <a:cs typeface="Microsoft JhengHei"/>
                <a:sym typeface="Microsoft JhengHei"/>
              </a:rPr>
              <a:t>「源頭」至「應用」 </a:t>
            </a:r>
            <a:r>
              <a:rPr lang="zh-TW" sz="2800" b="1" i="0" u="none" strike="noStrike" cap="none">
                <a:solidFill>
                  <a:srgbClr val="C00000"/>
                </a:solidFill>
                <a:latin typeface="Arial"/>
                <a:ea typeface="Arial"/>
                <a:cs typeface="Arial"/>
                <a:sym typeface="Arial"/>
              </a:rPr>
              <a:t>，永光化學陪您一同驅動永續未來！</a:t>
            </a:r>
            <a:endParaRPr sz="2800" b="1" i="0" u="none" strike="noStrike" cap="none">
              <a:solidFill>
                <a:srgbClr val="C00000"/>
              </a:solidFill>
              <a:latin typeface="Arial"/>
              <a:ea typeface="Arial"/>
              <a:cs typeface="Arial"/>
              <a:sym typeface="Arial"/>
            </a:endParaRPr>
          </a:p>
        </p:txBody>
      </p:sp>
      <p:grpSp>
        <p:nvGrpSpPr>
          <p:cNvPr id="32" name="Google Shape;32;p1"/>
          <p:cNvGrpSpPr/>
          <p:nvPr/>
        </p:nvGrpSpPr>
        <p:grpSpPr>
          <a:xfrm>
            <a:off x="-177800" y="431800"/>
            <a:ext cx="6261100" cy="1308100"/>
            <a:chOff x="-177800" y="431800"/>
            <a:chExt cx="6261100" cy="1308100"/>
          </a:xfrm>
        </p:grpSpPr>
        <p:sp>
          <p:nvSpPr>
            <p:cNvPr id="33" name="Google Shape;33;p1"/>
            <p:cNvSpPr/>
            <p:nvPr/>
          </p:nvSpPr>
          <p:spPr>
            <a:xfrm>
              <a:off x="-177800" y="431800"/>
              <a:ext cx="62611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34" name="Google Shape;34;p1"/>
            <p:cNvSpPr txBox="1"/>
            <p:nvPr/>
          </p:nvSpPr>
          <p:spPr>
            <a:xfrm>
              <a:off x="139700" y="1246400"/>
              <a:ext cx="580390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altLang="zh-TW" sz="2000" b="1" i="0" u="none" strike="noStrike" cap="none" dirty="0" err="1">
                  <a:solidFill>
                    <a:schemeClr val="lt1"/>
                  </a:solidFill>
                  <a:latin typeface="Arial"/>
                  <a:ea typeface="Arial"/>
                  <a:cs typeface="Arial"/>
                  <a:sym typeface="Arial"/>
                </a:rPr>
                <a:t>Everlight</a:t>
              </a:r>
              <a:r>
                <a:rPr lang="en-US" altLang="zh-TW" sz="2000" b="1" i="0" u="none" strike="noStrike" cap="none" dirty="0">
                  <a:solidFill>
                    <a:schemeClr val="lt1"/>
                  </a:solidFill>
                  <a:latin typeface="Arial"/>
                  <a:ea typeface="Arial"/>
                  <a:cs typeface="Arial"/>
                  <a:sym typeface="Arial"/>
                </a:rPr>
                <a:t> Chemical Industrial Corp.</a:t>
              </a:r>
              <a:endParaRPr lang="en-US" sz="2000" b="0" i="0" u="none" strike="noStrike" cap="none" dirty="0">
                <a:solidFill>
                  <a:schemeClr val="lt1"/>
                </a:solidFill>
                <a:latin typeface="Arial"/>
                <a:ea typeface="Arial"/>
                <a:cs typeface="Arial"/>
                <a:sym typeface="Arial"/>
              </a:endParaRPr>
            </a:p>
          </p:txBody>
        </p:sp>
        <p:sp>
          <p:nvSpPr>
            <p:cNvPr id="35" name="Google Shape;35;p1"/>
            <p:cNvSpPr txBox="1"/>
            <p:nvPr/>
          </p:nvSpPr>
          <p:spPr>
            <a:xfrm>
              <a:off x="101600" y="693435"/>
              <a:ext cx="5905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zh-TW" altLang="en-US" sz="3200" b="1" i="0" u="none" strike="noStrike" cap="none" dirty="0">
                  <a:solidFill>
                    <a:schemeClr val="lt1"/>
                  </a:solidFill>
                  <a:latin typeface="Arial"/>
                  <a:ea typeface="Arial"/>
                  <a:cs typeface="Arial"/>
                  <a:sym typeface="Arial"/>
                </a:rPr>
                <a:t>台灣永光化學工業股份有限公司</a:t>
              </a:r>
              <a:endParaRPr lang="zh-TW" altLang="en-US" sz="3200" b="0" i="0" u="none" strike="noStrike" cap="none" dirty="0">
                <a:solidFill>
                  <a:schemeClr val="lt1"/>
                </a:solidFill>
                <a:latin typeface="Arial"/>
                <a:ea typeface="Arial"/>
                <a:cs typeface="Arial"/>
                <a:sym typeface="Arial"/>
              </a:endParaRPr>
            </a:p>
          </p:txBody>
        </p:sp>
      </p:grpSp>
      <p:sp>
        <p:nvSpPr>
          <p:cNvPr id="36" name="Google Shape;36;p1"/>
          <p:cNvSpPr txBox="1"/>
          <p:nvPr/>
        </p:nvSpPr>
        <p:spPr>
          <a:xfrm>
            <a:off x="508000" y="2765819"/>
            <a:ext cx="844550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zh-TW" sz="2400" b="1" i="0" u="none" strike="noStrike" cap="none">
                <a:solidFill>
                  <a:srgbClr val="595959"/>
                </a:solidFill>
                <a:latin typeface="Arial"/>
                <a:ea typeface="Arial"/>
                <a:cs typeface="Arial"/>
                <a:sym typeface="Arial"/>
              </a:rPr>
              <a:t>本次參展之亮點展品/服務/技術</a:t>
            </a:r>
            <a:endParaRPr sz="2400" b="1" i="0" u="none" strike="noStrike" cap="none">
              <a:solidFill>
                <a:srgbClr val="59595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zh-TW" sz="2400" b="1" i="0" u="none" strike="noStrike" cap="none">
                <a:solidFill>
                  <a:srgbClr val="595959"/>
                </a:solidFill>
                <a:latin typeface="Arial"/>
                <a:ea typeface="Arial"/>
                <a:cs typeface="Arial"/>
                <a:sym typeface="Arial"/>
              </a:rPr>
              <a:t>The highlights of this exhibition</a:t>
            </a:r>
            <a:r>
              <a:rPr lang="zh-TW" sz="1800" b="1" i="0" u="none" strike="noStrike" cap="none">
                <a:solidFill>
                  <a:srgbClr val="595959"/>
                </a:solidFill>
                <a:latin typeface="Arial"/>
                <a:ea typeface="Arial"/>
                <a:cs typeface="Arial"/>
                <a:sym typeface="Arial"/>
              </a:rPr>
              <a:t>(product, service or technology) </a:t>
            </a:r>
            <a:endParaRPr sz="2400" b="0" i="0" u="none" strike="noStrike" cap="none">
              <a:solidFill>
                <a:srgbClr val="595959"/>
              </a:solidFill>
              <a:latin typeface="Arial"/>
              <a:ea typeface="Arial"/>
              <a:cs typeface="Arial"/>
              <a:sym typeface="Arial"/>
            </a:endParaRPr>
          </a:p>
        </p:txBody>
      </p:sp>
      <p:pic>
        <p:nvPicPr>
          <p:cNvPr id="37" name="Google Shape;37;p1"/>
          <p:cNvPicPr preferRelativeResize="0"/>
          <p:nvPr/>
        </p:nvPicPr>
        <p:blipFill rotWithShape="1">
          <a:blip r:embed="rId3">
            <a:alphaModFix/>
          </a:blip>
          <a:srcRect/>
          <a:stretch/>
        </p:blipFill>
        <p:spPr>
          <a:xfrm>
            <a:off x="6350000" y="247136"/>
            <a:ext cx="1922499" cy="1492764"/>
          </a:xfrm>
          <a:prstGeom prst="rect">
            <a:avLst/>
          </a:prstGeom>
          <a:noFill/>
          <a:ln>
            <a:noFill/>
          </a:ln>
        </p:spPr>
      </p:pic>
      <p:pic>
        <p:nvPicPr>
          <p:cNvPr id="38" name="Google Shape;38;p1"/>
          <p:cNvPicPr preferRelativeResize="0"/>
          <p:nvPr/>
        </p:nvPicPr>
        <p:blipFill rotWithShape="1">
          <a:blip r:embed="rId4">
            <a:alphaModFix/>
          </a:blip>
          <a:srcRect r="9949"/>
          <a:stretch/>
        </p:blipFill>
        <p:spPr>
          <a:xfrm>
            <a:off x="9817768" y="0"/>
            <a:ext cx="3625182" cy="3596816"/>
          </a:xfrm>
          <a:prstGeom prst="snip2DiagRect">
            <a:avLst>
              <a:gd name="adj1" fmla="val 0"/>
              <a:gd name="adj2" fmla="val 16667"/>
            </a:avLst>
          </a:prstGeom>
          <a:solidFill>
            <a:srgbClr val="ECECEC"/>
          </a:solidFill>
          <a:ln w="88900" cap="sq" cmpd="sng">
            <a:solidFill>
              <a:srgbClr val="FFFFFF"/>
            </a:solidFill>
            <a:prstDash val="solid"/>
            <a:miter lim="800000"/>
            <a:headEnd type="none" w="sm" len="sm"/>
            <a:tailEnd type="none" w="sm" len="sm"/>
          </a:ln>
          <a:effectLst>
            <a:outerShdw blurRad="88900" algn="tl" rotWithShape="0">
              <a:srgbClr val="000000">
                <a:alpha val="44705"/>
              </a:srgbClr>
            </a:outerShdw>
          </a:effectLst>
        </p:spPr>
      </p:pic>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1"/>
          <p:cNvSpPr/>
          <p:nvPr/>
        </p:nvSpPr>
        <p:spPr>
          <a:xfrm>
            <a:off x="-130703" y="-77289"/>
            <a:ext cx="13677307" cy="7638441"/>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34400" tIns="134400" rIns="134400" bIns="134400" anchor="ctr" anchorCtr="0">
            <a:noAutofit/>
          </a:bodyPr>
          <a:lstStyle/>
          <a:p>
            <a:pPr algn="ctr"/>
            <a:endParaRPr sz="2058">
              <a:latin typeface="Helvetica Neue"/>
              <a:ea typeface="Helvetica Neue"/>
              <a:cs typeface="Helvetica Neue"/>
              <a:sym typeface="Helvetica Neue"/>
            </a:endParaRPr>
          </a:p>
        </p:txBody>
      </p:sp>
      <p:sp>
        <p:nvSpPr>
          <p:cNvPr id="376" name="Google Shape;376;p1"/>
          <p:cNvSpPr txBox="1"/>
          <p:nvPr/>
        </p:nvSpPr>
        <p:spPr>
          <a:xfrm>
            <a:off x="161429" y="1804774"/>
            <a:ext cx="5397185" cy="454215"/>
          </a:xfrm>
          <a:prstGeom prst="rect">
            <a:avLst/>
          </a:prstGeom>
          <a:noFill/>
          <a:ln>
            <a:noFill/>
          </a:ln>
        </p:spPr>
        <p:txBody>
          <a:bodyPr spcFirstLastPara="1" wrap="square" lIns="91438" tIns="45682" rIns="91438" bIns="45682" anchor="t" anchorCtr="0">
            <a:spAutoFit/>
          </a:bodyPr>
          <a:lstStyle/>
          <a:p>
            <a:pPr>
              <a:buSzPts val="1600"/>
            </a:pPr>
            <a:r>
              <a:rPr lang="en" sz="2352" b="1">
                <a:solidFill>
                  <a:srgbClr val="595959"/>
                </a:solidFill>
              </a:rPr>
              <a:t>攤位號 Booth No.</a:t>
            </a:r>
            <a:r>
              <a:rPr lang="en" sz="2352" b="1">
                <a:solidFill>
                  <a:srgbClr val="FF0000"/>
                </a:solidFill>
              </a:rPr>
              <a:t>17 </a:t>
            </a:r>
            <a:endParaRPr sz="2352">
              <a:solidFill>
                <a:srgbClr val="FF0000"/>
              </a:solidFill>
            </a:endParaRPr>
          </a:p>
        </p:txBody>
      </p:sp>
      <p:sp>
        <p:nvSpPr>
          <p:cNvPr id="377" name="Google Shape;377;p1"/>
          <p:cNvSpPr txBox="1"/>
          <p:nvPr/>
        </p:nvSpPr>
        <p:spPr>
          <a:xfrm>
            <a:off x="261472" y="2493555"/>
            <a:ext cx="8616620" cy="2841470"/>
          </a:xfrm>
          <a:prstGeom prst="rect">
            <a:avLst/>
          </a:prstGeom>
          <a:noFill/>
          <a:ln>
            <a:noFill/>
          </a:ln>
        </p:spPr>
        <p:txBody>
          <a:bodyPr spcFirstLastPara="1" wrap="square" lIns="91438" tIns="45682" rIns="91438" bIns="45682" anchor="t" anchorCtr="0">
            <a:spAutoFit/>
          </a:bodyPr>
          <a:lstStyle/>
          <a:p>
            <a:pPr>
              <a:buSzPts val="1350"/>
            </a:pPr>
            <a:r>
              <a:rPr lang="en" sz="1985" b="1" dirty="0">
                <a:solidFill>
                  <a:schemeClr val="dk1"/>
                </a:solidFill>
              </a:rPr>
              <a:t>杰倫智能科技（Profet AI）提供 製造業 AI -自動化機器學習平台AutoML，解決企業 AI 應用與落地實現問題，讓企業中的專家輕易運用 AI 無需寫程式和鑽研複雜演算法，快速運用數據進行以下運用。</a:t>
            </a:r>
            <a:endParaRPr sz="1985" b="1" dirty="0">
              <a:solidFill>
                <a:schemeClr val="dk1"/>
              </a:solidFill>
            </a:endParaRPr>
          </a:p>
          <a:p>
            <a:pPr>
              <a:buSzPts val="1350"/>
            </a:pPr>
            <a:endParaRPr sz="1985" dirty="0">
              <a:solidFill>
                <a:schemeClr val="dk1"/>
              </a:solidFill>
              <a:highlight>
                <a:srgbClr val="FFFFFF"/>
              </a:highlight>
            </a:endParaRPr>
          </a:p>
          <a:p>
            <a:pPr marL="672130" indent="-462089">
              <a:buClr>
                <a:srgbClr val="1C4587"/>
              </a:buClr>
              <a:buSzPts val="1350"/>
              <a:buFont typeface="Arial"/>
              <a:buChar char="●"/>
            </a:pPr>
            <a:r>
              <a:rPr lang="en" sz="1985" b="1" dirty="0">
                <a:solidFill>
                  <a:srgbClr val="1C4587"/>
                </a:solidFill>
              </a:rPr>
              <a:t>運用 AI 輔助產品研發，瞭解關鍵因素與配方趨勢模擬，縮短產品研發時程、降低成本</a:t>
            </a:r>
            <a:endParaRPr sz="1985" b="1" dirty="0">
              <a:solidFill>
                <a:srgbClr val="1C4587"/>
              </a:solidFill>
            </a:endParaRPr>
          </a:p>
          <a:p>
            <a:pPr marL="672130" indent="-462089">
              <a:buClr>
                <a:srgbClr val="1C4587"/>
              </a:buClr>
              <a:buSzPts val="1350"/>
              <a:buFont typeface="Arial"/>
              <a:buChar char="●"/>
            </a:pPr>
            <a:r>
              <a:rPr lang="en" sz="1985" b="1" dirty="0">
                <a:solidFill>
                  <a:srgbClr val="1C4587"/>
                </a:solidFill>
              </a:rPr>
              <a:t>運用 AI 分析生產品質不良的關鍵要因，縮短問題排查時間提升品質</a:t>
            </a:r>
            <a:endParaRPr sz="1985" b="1" dirty="0">
              <a:solidFill>
                <a:srgbClr val="1C4587"/>
              </a:solidFill>
            </a:endParaRPr>
          </a:p>
          <a:p>
            <a:pPr marL="672130" indent="-462089">
              <a:buClr>
                <a:srgbClr val="1C4587"/>
              </a:buClr>
              <a:buSzPts val="1350"/>
              <a:buFont typeface="Arial"/>
              <a:buChar char="●"/>
            </a:pPr>
            <a:r>
              <a:rPr lang="en" sz="1985" b="1" dirty="0">
                <a:solidFill>
                  <a:srgbClr val="1C4587"/>
                </a:solidFill>
              </a:rPr>
              <a:t>運用 AI 預測生產過程品質</a:t>
            </a:r>
            <a:endParaRPr sz="1985" b="1" dirty="0">
              <a:solidFill>
                <a:srgbClr val="1C4587"/>
              </a:solidFill>
            </a:endParaRPr>
          </a:p>
          <a:p>
            <a:pPr marL="672130" indent="-462089">
              <a:buClr>
                <a:srgbClr val="1C4587"/>
              </a:buClr>
              <a:buSzPts val="1350"/>
              <a:buFont typeface="Arial"/>
              <a:buChar char="●"/>
            </a:pPr>
            <a:r>
              <a:rPr lang="en" sz="1985" b="1" dirty="0">
                <a:solidFill>
                  <a:srgbClr val="1C4587"/>
                </a:solidFill>
              </a:rPr>
              <a:t>運用 AI 優化生產系統運作效率，降低能源浪費</a:t>
            </a:r>
            <a:endParaRPr sz="1985" b="1" dirty="0">
              <a:solidFill>
                <a:srgbClr val="1C4587"/>
              </a:solidFill>
            </a:endParaRPr>
          </a:p>
        </p:txBody>
      </p:sp>
      <p:pic>
        <p:nvPicPr>
          <p:cNvPr id="382" name="Google Shape;382;p1"/>
          <p:cNvPicPr preferRelativeResize="0"/>
          <p:nvPr/>
        </p:nvPicPr>
        <p:blipFill rotWithShape="1">
          <a:blip r:embed="rId3">
            <a:alphaModFix/>
          </a:blip>
          <a:srcRect/>
          <a:stretch/>
        </p:blipFill>
        <p:spPr>
          <a:xfrm>
            <a:off x="8837555" y="431757"/>
            <a:ext cx="4166340" cy="637860"/>
          </a:xfrm>
          <a:prstGeom prst="rect">
            <a:avLst/>
          </a:prstGeom>
          <a:noFill/>
          <a:ln>
            <a:noFill/>
          </a:ln>
        </p:spPr>
      </p:pic>
      <p:pic>
        <p:nvPicPr>
          <p:cNvPr id="383" name="Google Shape;383;p1"/>
          <p:cNvPicPr preferRelativeResize="0"/>
          <p:nvPr/>
        </p:nvPicPr>
        <p:blipFill rotWithShape="1">
          <a:blip r:embed="rId4">
            <a:alphaModFix/>
          </a:blip>
          <a:srcRect/>
          <a:stretch/>
        </p:blipFill>
        <p:spPr>
          <a:xfrm>
            <a:off x="8748691" y="1324415"/>
            <a:ext cx="4542601" cy="2337472"/>
          </a:xfrm>
          <a:prstGeom prst="rect">
            <a:avLst/>
          </a:prstGeom>
          <a:noFill/>
          <a:ln>
            <a:noFill/>
          </a:ln>
        </p:spPr>
      </p:pic>
      <p:sp>
        <p:nvSpPr>
          <p:cNvPr id="384" name="Google Shape;384;p1"/>
          <p:cNvSpPr/>
          <p:nvPr/>
        </p:nvSpPr>
        <p:spPr>
          <a:xfrm>
            <a:off x="8837574" y="3680612"/>
            <a:ext cx="4166302" cy="637713"/>
          </a:xfrm>
          <a:prstGeom prst="rect">
            <a:avLst/>
          </a:prstGeom>
          <a:noFill/>
          <a:ln>
            <a:noFill/>
          </a:ln>
        </p:spPr>
        <p:txBody>
          <a:bodyPr spcFirstLastPara="1" wrap="square" lIns="134400" tIns="134400" rIns="134400" bIns="134400" anchor="ctr" anchorCtr="0">
            <a:noAutofit/>
          </a:bodyPr>
          <a:lstStyle/>
          <a:p>
            <a:pPr algn="ctr">
              <a:buSzPts val="1400"/>
            </a:pPr>
            <a:r>
              <a:rPr lang="en" sz="2058" b="1"/>
              <a:t>我們的客戶</a:t>
            </a:r>
            <a:endParaRPr sz="2058" b="1"/>
          </a:p>
        </p:txBody>
      </p:sp>
      <p:sp>
        <p:nvSpPr>
          <p:cNvPr id="385" name="Google Shape;385;p1"/>
          <p:cNvSpPr/>
          <p:nvPr/>
        </p:nvSpPr>
        <p:spPr>
          <a:xfrm>
            <a:off x="426083" y="6227328"/>
            <a:ext cx="8141202" cy="637713"/>
          </a:xfrm>
          <a:prstGeom prst="rect">
            <a:avLst/>
          </a:prstGeom>
          <a:noFill/>
          <a:ln>
            <a:noFill/>
          </a:ln>
        </p:spPr>
        <p:txBody>
          <a:bodyPr spcFirstLastPara="1" wrap="square" lIns="134400" tIns="134400" rIns="134400" bIns="134400" anchor="ctr" anchorCtr="0">
            <a:noAutofit/>
          </a:bodyPr>
          <a:lstStyle/>
          <a:p>
            <a:pPr>
              <a:buSzPts val="1400"/>
            </a:pPr>
            <a:r>
              <a:rPr lang="en" sz="2058" b="1"/>
              <a:t>聯絡人: 資深業務經理 - 鄭宇成 Bob Cheng</a:t>
            </a:r>
            <a:endParaRPr sz="2058" b="1"/>
          </a:p>
          <a:p>
            <a:pPr>
              <a:buSzPts val="1400"/>
            </a:pPr>
            <a:r>
              <a:rPr lang="en" sz="2058" b="1"/>
              <a:t>連絡電話: 0987-936-987</a:t>
            </a:r>
            <a:endParaRPr sz="2058" b="1"/>
          </a:p>
          <a:p>
            <a:pPr>
              <a:buSzPts val="1400"/>
            </a:pPr>
            <a:r>
              <a:rPr lang="en" sz="2058" b="1"/>
              <a:t>電子信箱 : bob@profetai.com</a:t>
            </a:r>
            <a:endParaRPr sz="2058" b="1"/>
          </a:p>
          <a:p>
            <a:pPr>
              <a:buSzPts val="1400"/>
            </a:pPr>
            <a:endParaRPr sz="2058" b="1"/>
          </a:p>
        </p:txBody>
      </p:sp>
      <p:pic>
        <p:nvPicPr>
          <p:cNvPr id="386" name="Google Shape;386;p1"/>
          <p:cNvPicPr preferRelativeResize="0"/>
          <p:nvPr/>
        </p:nvPicPr>
        <p:blipFill>
          <a:blip r:embed="rId5">
            <a:alphaModFix/>
          </a:blip>
          <a:stretch>
            <a:fillRect/>
          </a:stretch>
        </p:blipFill>
        <p:spPr>
          <a:xfrm>
            <a:off x="8670344" y="4316497"/>
            <a:ext cx="2750630" cy="902214"/>
          </a:xfrm>
          <a:prstGeom prst="rect">
            <a:avLst/>
          </a:prstGeom>
          <a:noFill/>
          <a:ln>
            <a:noFill/>
          </a:ln>
        </p:spPr>
      </p:pic>
      <p:pic>
        <p:nvPicPr>
          <p:cNvPr id="387" name="Google Shape;387;p1"/>
          <p:cNvPicPr preferRelativeResize="0"/>
          <p:nvPr/>
        </p:nvPicPr>
        <p:blipFill>
          <a:blip r:embed="rId6">
            <a:alphaModFix/>
          </a:blip>
          <a:stretch>
            <a:fillRect/>
          </a:stretch>
        </p:blipFill>
        <p:spPr>
          <a:xfrm>
            <a:off x="11370409" y="4337035"/>
            <a:ext cx="1554518" cy="703904"/>
          </a:xfrm>
          <a:prstGeom prst="rect">
            <a:avLst/>
          </a:prstGeom>
          <a:noFill/>
          <a:ln>
            <a:noFill/>
          </a:ln>
        </p:spPr>
      </p:pic>
      <p:pic>
        <p:nvPicPr>
          <p:cNvPr id="388" name="Google Shape;388;p1"/>
          <p:cNvPicPr preferRelativeResize="0"/>
          <p:nvPr/>
        </p:nvPicPr>
        <p:blipFill>
          <a:blip r:embed="rId7">
            <a:alphaModFix/>
          </a:blip>
          <a:stretch>
            <a:fillRect/>
          </a:stretch>
        </p:blipFill>
        <p:spPr>
          <a:xfrm>
            <a:off x="9428505" y="6146956"/>
            <a:ext cx="1080679" cy="1192073"/>
          </a:xfrm>
          <a:prstGeom prst="rect">
            <a:avLst/>
          </a:prstGeom>
          <a:noFill/>
          <a:ln>
            <a:noFill/>
          </a:ln>
        </p:spPr>
      </p:pic>
      <p:pic>
        <p:nvPicPr>
          <p:cNvPr id="389" name="Google Shape;389;p1"/>
          <p:cNvPicPr preferRelativeResize="0"/>
          <p:nvPr/>
        </p:nvPicPr>
        <p:blipFill rotWithShape="1">
          <a:blip r:embed="rId8">
            <a:alphaModFix/>
          </a:blip>
          <a:srcRect t="18839" b="11434"/>
          <a:stretch/>
        </p:blipFill>
        <p:spPr>
          <a:xfrm>
            <a:off x="9007091" y="5164363"/>
            <a:ext cx="1830128" cy="902212"/>
          </a:xfrm>
          <a:prstGeom prst="rect">
            <a:avLst/>
          </a:prstGeom>
          <a:noFill/>
          <a:ln>
            <a:noFill/>
          </a:ln>
        </p:spPr>
      </p:pic>
      <p:pic>
        <p:nvPicPr>
          <p:cNvPr id="390" name="Google Shape;390;p1"/>
          <p:cNvPicPr preferRelativeResize="0"/>
          <p:nvPr/>
        </p:nvPicPr>
        <p:blipFill>
          <a:blip r:embed="rId9">
            <a:alphaModFix/>
          </a:blip>
          <a:stretch>
            <a:fillRect/>
          </a:stretch>
        </p:blipFill>
        <p:spPr>
          <a:xfrm>
            <a:off x="11370403" y="6159970"/>
            <a:ext cx="1192073" cy="1192073"/>
          </a:xfrm>
          <a:prstGeom prst="rect">
            <a:avLst/>
          </a:prstGeom>
          <a:noFill/>
          <a:ln>
            <a:noFill/>
          </a:ln>
        </p:spPr>
      </p:pic>
      <p:pic>
        <p:nvPicPr>
          <p:cNvPr id="391" name="Google Shape;391;p1"/>
          <p:cNvPicPr preferRelativeResize="0"/>
          <p:nvPr/>
        </p:nvPicPr>
        <p:blipFill>
          <a:blip r:embed="rId10">
            <a:alphaModFix/>
          </a:blip>
          <a:stretch>
            <a:fillRect/>
          </a:stretch>
        </p:blipFill>
        <p:spPr>
          <a:xfrm>
            <a:off x="11370435" y="5059658"/>
            <a:ext cx="1192073" cy="1192073"/>
          </a:xfrm>
          <a:prstGeom prst="rect">
            <a:avLst/>
          </a:prstGeom>
          <a:noFill/>
          <a:ln>
            <a:noFill/>
          </a:ln>
        </p:spPr>
      </p:pic>
      <p:grpSp>
        <p:nvGrpSpPr>
          <p:cNvPr id="2" name="Google Shape;32;p1">
            <a:extLst>
              <a:ext uri="{FF2B5EF4-FFF2-40B4-BE49-F238E27FC236}">
                <a16:creationId xmlns:a16="http://schemas.microsoft.com/office/drawing/2014/main" id="{C2875649-34C8-0277-6FDF-0F91CC18DDC6}"/>
              </a:ext>
            </a:extLst>
          </p:cNvPr>
          <p:cNvGrpSpPr/>
          <p:nvPr/>
        </p:nvGrpSpPr>
        <p:grpSpPr>
          <a:xfrm>
            <a:off x="-177800" y="431800"/>
            <a:ext cx="6083300" cy="1308100"/>
            <a:chOff x="-177800" y="431800"/>
            <a:chExt cx="6083300" cy="1308100"/>
          </a:xfrm>
        </p:grpSpPr>
        <p:sp>
          <p:nvSpPr>
            <p:cNvPr id="3" name="Google Shape;33;p1">
              <a:extLst>
                <a:ext uri="{FF2B5EF4-FFF2-40B4-BE49-F238E27FC236}">
                  <a16:creationId xmlns:a16="http://schemas.microsoft.com/office/drawing/2014/main" id="{63F221E9-7B3E-1EB9-9650-8C4F6DB1EBE5}"/>
                </a:ext>
              </a:extLst>
            </p:cNvPr>
            <p:cNvSpPr/>
            <p:nvPr/>
          </p:nvSpPr>
          <p:spPr>
            <a:xfrm>
              <a:off x="-177800" y="431800"/>
              <a:ext cx="58420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4" name="Google Shape;34;p1">
              <a:extLst>
                <a:ext uri="{FF2B5EF4-FFF2-40B4-BE49-F238E27FC236}">
                  <a16:creationId xmlns:a16="http://schemas.microsoft.com/office/drawing/2014/main" id="{A0EA07DA-B2B2-550F-34AC-43D81ED73E13}"/>
                </a:ext>
              </a:extLst>
            </p:cNvPr>
            <p:cNvSpPr txBox="1"/>
            <p:nvPr/>
          </p:nvSpPr>
          <p:spPr>
            <a:xfrm>
              <a:off x="508000" y="1246400"/>
              <a:ext cx="539750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altLang="zh-TW" sz="2000" b="1" i="0" u="none" strike="noStrike" cap="none" dirty="0" err="1">
                  <a:solidFill>
                    <a:schemeClr val="lt1"/>
                  </a:solidFill>
                  <a:latin typeface="Arial"/>
                  <a:ea typeface="Arial"/>
                  <a:cs typeface="Arial"/>
                  <a:sym typeface="Arial"/>
                </a:rPr>
                <a:t>Profet</a:t>
              </a:r>
              <a:r>
                <a:rPr lang="en-US" altLang="zh-TW" sz="2000" b="1" i="0" u="none" strike="noStrike" cap="none" dirty="0">
                  <a:solidFill>
                    <a:schemeClr val="lt1"/>
                  </a:solidFill>
                  <a:latin typeface="Arial"/>
                  <a:ea typeface="Arial"/>
                  <a:cs typeface="Arial"/>
                  <a:sym typeface="Arial"/>
                </a:rPr>
                <a:t> AI</a:t>
              </a:r>
              <a:endParaRPr lang="en-US" sz="2000" b="0" i="0" u="none" strike="noStrike" cap="none" dirty="0">
                <a:solidFill>
                  <a:schemeClr val="lt1"/>
                </a:solidFill>
                <a:latin typeface="Arial"/>
                <a:ea typeface="Arial"/>
                <a:cs typeface="Arial"/>
                <a:sym typeface="Arial"/>
              </a:endParaRPr>
            </a:p>
          </p:txBody>
        </p:sp>
        <p:sp>
          <p:nvSpPr>
            <p:cNvPr id="5" name="Google Shape;35;p1">
              <a:extLst>
                <a:ext uri="{FF2B5EF4-FFF2-40B4-BE49-F238E27FC236}">
                  <a16:creationId xmlns:a16="http://schemas.microsoft.com/office/drawing/2014/main" id="{41C5DCF9-433E-19BF-49B1-9F5E4DC2DD0B}"/>
                </a:ext>
              </a:extLst>
            </p:cNvPr>
            <p:cNvSpPr txBox="1"/>
            <p:nvPr/>
          </p:nvSpPr>
          <p:spPr>
            <a:xfrm>
              <a:off x="508000" y="693435"/>
              <a:ext cx="5397500"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zh-TW" altLang="en-US" sz="3200" b="1" i="0" u="none" strike="noStrike" cap="none" dirty="0">
                  <a:solidFill>
                    <a:schemeClr val="lt1"/>
                  </a:solidFill>
                  <a:latin typeface="Arial"/>
                  <a:ea typeface="Arial"/>
                  <a:cs typeface="Arial"/>
                  <a:sym typeface="Arial"/>
                </a:rPr>
                <a:t>杰倫智能科技股份有限公司</a:t>
              </a:r>
              <a:endParaRPr lang="zh-TW" altLang="en-US" sz="3200" b="0" i="0" u="none" strike="noStrike" cap="none" dirty="0">
                <a:solidFill>
                  <a:schemeClr val="lt1"/>
                </a:solidFill>
                <a:latin typeface="Arial"/>
                <a:ea typeface="Arial"/>
                <a:cs typeface="Arial"/>
                <a:sym typeface="Arial"/>
              </a:endParaRPr>
            </a:p>
          </p:txBody>
        </p:sp>
      </p:grpSp>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6C5999D1-5FF8-2A4B-C7F1-95831F75970D}"/>
              </a:ext>
            </a:extLst>
          </p:cNvPr>
          <p:cNvSpPr txBox="1"/>
          <p:nvPr/>
        </p:nvSpPr>
        <p:spPr>
          <a:xfrm>
            <a:off x="508000" y="1992266"/>
            <a:ext cx="5397500" cy="584775"/>
          </a:xfrm>
          <a:prstGeom prst="rect">
            <a:avLst/>
          </a:prstGeom>
          <a:noFill/>
        </p:spPr>
        <p:txBody>
          <a:bodyPr wrap="square" rtlCol="0">
            <a:spAutoFit/>
          </a:bodyPr>
          <a:lstStyle/>
          <a:p>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 </a:t>
            </a:r>
            <a:r>
              <a:rPr lang="en-US" altLang="zh-TW" sz="3200" b="1" dirty="0">
                <a:solidFill>
                  <a:srgbClr val="FF0000"/>
                </a:solidFill>
              </a:rPr>
              <a:t>18</a:t>
            </a:r>
            <a:r>
              <a:rPr lang="en-US" altLang="zh-CN" sz="3200" b="1" dirty="0">
                <a:solidFill>
                  <a:srgbClr val="FF0000"/>
                </a:solidFill>
              </a:rPr>
              <a:t> </a:t>
            </a:r>
            <a:endParaRPr lang="zh-TW" altLang="en-US" sz="3200" dirty="0">
              <a:solidFill>
                <a:srgbClr val="FF0000"/>
              </a:solidFill>
            </a:endParaRPr>
          </a:p>
        </p:txBody>
      </p:sp>
      <p:sp>
        <p:nvSpPr>
          <p:cNvPr id="7" name="文字方塊 6">
            <a:extLst>
              <a:ext uri="{FF2B5EF4-FFF2-40B4-BE49-F238E27FC236}">
                <a16:creationId xmlns:a16="http://schemas.microsoft.com/office/drawing/2014/main" id="{E24DC787-E76B-9D02-8E7B-98B0E2DA32BA}"/>
              </a:ext>
            </a:extLst>
          </p:cNvPr>
          <p:cNvSpPr txBox="1"/>
          <p:nvPr/>
        </p:nvSpPr>
        <p:spPr>
          <a:xfrm>
            <a:off x="508000" y="3998958"/>
            <a:ext cx="7284720" cy="2646878"/>
          </a:xfrm>
          <a:prstGeom prst="rect">
            <a:avLst/>
          </a:prstGeom>
          <a:noFill/>
        </p:spPr>
        <p:txBody>
          <a:bodyPr wrap="square" rtlCol="0">
            <a:spAutoFit/>
          </a:bodyPr>
          <a:lstStyle/>
          <a:p>
            <a:r>
              <a:rPr lang="zh-TW" altLang="en-US" sz="1800" b="1" dirty="0">
                <a:solidFill>
                  <a:schemeClr val="tx1">
                    <a:lumMod val="65000"/>
                    <a:lumOff val="35000"/>
                  </a:schemeClr>
                </a:solidFill>
              </a:rPr>
              <a:t>永續發展是</a:t>
            </a:r>
            <a:r>
              <a:rPr lang="en-US" altLang="zh-TW" sz="1800" b="1" dirty="0">
                <a:solidFill>
                  <a:schemeClr val="tx1">
                    <a:lumMod val="65000"/>
                    <a:lumOff val="35000"/>
                  </a:schemeClr>
                </a:solidFill>
              </a:rPr>
              <a:t>ERM</a:t>
            </a:r>
            <a:r>
              <a:rPr lang="zh-TW" altLang="en-US" sz="1800" b="1" dirty="0">
                <a:solidFill>
                  <a:schemeClr val="tx1">
                    <a:lumMod val="65000"/>
                    <a:lumOff val="35000"/>
                  </a:schemeClr>
                </a:solidFill>
              </a:rPr>
              <a:t>的使命 </a:t>
            </a:r>
            <a:r>
              <a:rPr lang="en-US" altLang="zh-CN" sz="1800" b="1" dirty="0">
                <a:solidFill>
                  <a:schemeClr val="tx1">
                    <a:lumMod val="65000"/>
                    <a:lumOff val="35000"/>
                  </a:schemeClr>
                </a:solidFill>
              </a:rPr>
              <a:t>At ERM, sustainability is our business.</a:t>
            </a:r>
          </a:p>
          <a:p>
            <a:endParaRPr lang="en-US" altLang="zh-TW" sz="2000" b="1" dirty="0">
              <a:solidFill>
                <a:schemeClr val="tx1">
                  <a:lumMod val="65000"/>
                  <a:lumOff val="35000"/>
                </a:schemeClr>
              </a:solidFill>
            </a:endParaRPr>
          </a:p>
          <a:p>
            <a:r>
              <a:rPr lang="zh-TW" altLang="en-US" sz="1600" dirty="0">
                <a:solidFill>
                  <a:schemeClr val="tx1">
                    <a:lumMod val="65000"/>
                    <a:lumOff val="35000"/>
                  </a:schemeClr>
                </a:solidFill>
              </a:rPr>
              <a:t>作為全球最大的永續發展顧問公司，我們與世界頂尖的組織合作，為永續發展所面臨的挑戰提供創新的解決方案，並因應時局提供商業機會，既能滿足我們當代需求，又不損害未來世代發展所需之資源。</a:t>
            </a:r>
            <a:endParaRPr lang="en-US" altLang="zh-TW" sz="1600" dirty="0">
              <a:solidFill>
                <a:schemeClr val="tx1">
                  <a:lumMod val="65000"/>
                  <a:lumOff val="35000"/>
                </a:schemeClr>
              </a:solidFill>
            </a:endParaRPr>
          </a:p>
          <a:p>
            <a:r>
              <a:rPr lang="en-US" altLang="zh-TW" sz="1600" dirty="0">
                <a:solidFill>
                  <a:schemeClr val="tx1">
                    <a:lumMod val="65000"/>
                    <a:lumOff val="35000"/>
                  </a:schemeClr>
                </a:solidFill>
              </a:rPr>
              <a:t>As the world's largest sustainability consulting company, we collaborate with top organizations to provide innovative solutions to the challenges of sustainability. We seize the opportunities presented by the current situation and offer business solutions that meet our contemporary needs without compromising the resources required for future generations' development.</a:t>
            </a:r>
          </a:p>
        </p:txBody>
      </p:sp>
      <p:grpSp>
        <p:nvGrpSpPr>
          <p:cNvPr id="11" name="群組 10">
            <a:extLst>
              <a:ext uri="{FF2B5EF4-FFF2-40B4-BE49-F238E27FC236}">
                <a16:creationId xmlns:a16="http://schemas.microsoft.com/office/drawing/2014/main" id="{BD3F5079-A0DA-B419-F2DB-12DAA5266F71}"/>
              </a:ext>
            </a:extLst>
          </p:cNvPr>
          <p:cNvGrpSpPr/>
          <p:nvPr/>
        </p:nvGrpSpPr>
        <p:grpSpPr>
          <a:xfrm>
            <a:off x="-177800" y="431800"/>
            <a:ext cx="6467070" cy="1308100"/>
            <a:chOff x="-177800" y="431800"/>
            <a:chExt cx="6467070" cy="1308100"/>
          </a:xfrm>
        </p:grpSpPr>
        <p:sp>
          <p:nvSpPr>
            <p:cNvPr id="2" name="矩形 1">
              <a:extLst>
                <a:ext uri="{FF2B5EF4-FFF2-40B4-BE49-F238E27FC236}">
                  <a16:creationId xmlns:a16="http://schemas.microsoft.com/office/drawing/2014/main" id="{06ABF692-8CA2-D50C-A9DC-DD4FEE5AC115}"/>
                </a:ext>
              </a:extLst>
            </p:cNvPr>
            <p:cNvSpPr/>
            <p:nvPr/>
          </p:nvSpPr>
          <p:spPr>
            <a:xfrm>
              <a:off x="-177800" y="431800"/>
              <a:ext cx="6324600" cy="1308100"/>
            </a:xfrm>
            <a:prstGeom prst="rect">
              <a:avLst/>
            </a:prstGeom>
            <a:solidFill>
              <a:srgbClr val="007EA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600" b="1" dirty="0">
                  <a:effectLst>
                    <a:outerShdw blurRad="38100" dist="38100" dir="2700000" algn="tl">
                      <a:srgbClr val="000000">
                        <a:alpha val="43137"/>
                      </a:srgbClr>
                    </a:outerShdw>
                  </a:effectLst>
                </a:rPr>
                <a:t>  </a:t>
              </a:r>
              <a:endParaRPr lang="en-US" altLang="zh-CN" sz="3600" b="1" dirty="0">
                <a:effectLst>
                  <a:outerShdw blurRad="38100" dist="38100" dir="2700000" algn="tl">
                    <a:srgbClr val="000000">
                      <a:alpha val="43137"/>
                    </a:srgbClr>
                  </a:outerShdw>
                </a:effectLst>
              </a:endParaRPr>
            </a:p>
            <a:p>
              <a:r>
                <a:rPr lang="en-US" altLang="zh-TW" sz="2800" b="1" dirty="0">
                  <a:effectLst>
                    <a:outerShdw blurRad="38100" dist="38100" dir="2700000" algn="tl">
                      <a:srgbClr val="000000">
                        <a:alpha val="43137"/>
                      </a:srgbClr>
                    </a:outerShdw>
                  </a:effectLst>
                </a:rPr>
                <a:t>  </a:t>
              </a:r>
              <a:endParaRPr lang="zh-TW" altLang="en-US" sz="2800" b="1" dirty="0">
                <a:effectLst>
                  <a:outerShdw blurRad="38100" dist="38100" dir="2700000" algn="tl">
                    <a:srgbClr val="000000">
                      <a:alpha val="43137"/>
                    </a:srgbClr>
                  </a:outerShdw>
                </a:effectLst>
              </a:endParaRPr>
            </a:p>
          </p:txBody>
        </p:sp>
        <p:sp>
          <p:nvSpPr>
            <p:cNvPr id="3" name="文字方塊 2">
              <a:extLst>
                <a:ext uri="{FF2B5EF4-FFF2-40B4-BE49-F238E27FC236}">
                  <a16:creationId xmlns:a16="http://schemas.microsoft.com/office/drawing/2014/main" id="{4D6D68A5-2757-305E-D339-20B2637F6D91}"/>
                </a:ext>
              </a:extLst>
            </p:cNvPr>
            <p:cNvSpPr txBox="1"/>
            <p:nvPr/>
          </p:nvSpPr>
          <p:spPr>
            <a:xfrm>
              <a:off x="217809" y="1246400"/>
              <a:ext cx="5687691" cy="400110"/>
            </a:xfrm>
            <a:prstGeom prst="rect">
              <a:avLst/>
            </a:prstGeom>
            <a:noFill/>
          </p:spPr>
          <p:txBody>
            <a:bodyPr wrap="square" rtlCol="0">
              <a:spAutoFit/>
            </a:bodyPr>
            <a:lstStyle/>
            <a:p>
              <a:r>
                <a:rPr lang="en-US" altLang="zh-TW" sz="2000" b="1" dirty="0">
                  <a:solidFill>
                    <a:schemeClr val="bg1"/>
                  </a:solidFill>
                  <a:effectLst>
                    <a:outerShdw blurRad="38100" dist="38100" dir="2700000" algn="tl">
                      <a:srgbClr val="000000">
                        <a:alpha val="43137"/>
                      </a:srgbClr>
                    </a:outerShdw>
                  </a:effectLst>
                </a:rPr>
                <a:t>ERM Taiwan Co., Ltd. </a:t>
              </a:r>
              <a:endParaRPr lang="zh-TW" altLang="en-US" sz="2000" dirty="0">
                <a:solidFill>
                  <a:schemeClr val="bg1"/>
                </a:solidFill>
              </a:endParaRPr>
            </a:p>
          </p:txBody>
        </p:sp>
        <p:sp>
          <p:nvSpPr>
            <p:cNvPr id="5" name="文字方塊 4">
              <a:extLst>
                <a:ext uri="{FF2B5EF4-FFF2-40B4-BE49-F238E27FC236}">
                  <a16:creationId xmlns:a16="http://schemas.microsoft.com/office/drawing/2014/main" id="{851F60F2-162D-3E18-96BD-2F40D75C0988}"/>
                </a:ext>
              </a:extLst>
            </p:cNvPr>
            <p:cNvSpPr txBox="1"/>
            <p:nvPr/>
          </p:nvSpPr>
          <p:spPr>
            <a:xfrm>
              <a:off x="217809" y="693435"/>
              <a:ext cx="6071461" cy="584775"/>
            </a:xfrm>
            <a:prstGeom prst="rect">
              <a:avLst/>
            </a:prstGeom>
            <a:noFill/>
          </p:spPr>
          <p:txBody>
            <a:bodyPr wrap="square" rtlCol="0">
              <a:spAutoFit/>
            </a:bodyPr>
            <a:lstStyle/>
            <a:p>
              <a:r>
                <a:rPr lang="zh-TW" altLang="en-US" sz="3200" b="1" dirty="0">
                  <a:solidFill>
                    <a:schemeClr val="bg1"/>
                  </a:solidFill>
                  <a:effectLst>
                    <a:outerShdw blurRad="38100" dist="38100" dir="2700000" algn="tl">
                      <a:srgbClr val="000000">
                        <a:alpha val="43137"/>
                      </a:srgbClr>
                    </a:outerShdw>
                  </a:effectLst>
                </a:rPr>
                <a:t>永灃環境管理顧問股份有限公司</a:t>
              </a:r>
              <a:endParaRPr lang="zh-TW" altLang="en-US" sz="3200" dirty="0">
                <a:solidFill>
                  <a:schemeClr val="bg1"/>
                </a:solidFill>
              </a:endParaRPr>
            </a:p>
          </p:txBody>
        </p:sp>
      </p:grpSp>
      <p:sp>
        <p:nvSpPr>
          <p:cNvPr id="6" name="文字方塊 5">
            <a:extLst>
              <a:ext uri="{FF2B5EF4-FFF2-40B4-BE49-F238E27FC236}">
                <a16:creationId xmlns:a16="http://schemas.microsoft.com/office/drawing/2014/main" id="{D4DA0D05-0D68-715D-FD51-276E9C7C1FBE}"/>
              </a:ext>
            </a:extLst>
          </p:cNvPr>
          <p:cNvSpPr txBox="1"/>
          <p:nvPr/>
        </p:nvSpPr>
        <p:spPr>
          <a:xfrm>
            <a:off x="508000" y="2845829"/>
            <a:ext cx="7172960" cy="1107996"/>
          </a:xfrm>
          <a:prstGeom prst="rect">
            <a:avLst/>
          </a:prstGeom>
          <a:noFill/>
        </p:spPr>
        <p:txBody>
          <a:bodyPr wrap="square" rtlCol="0">
            <a:spAutoFit/>
          </a:bodyPr>
          <a:lstStyle/>
          <a:p>
            <a:r>
              <a:rPr lang="zh-CN" altLang="en-US" sz="2400" b="1" dirty="0">
                <a:solidFill>
                  <a:schemeClr val="tx1">
                    <a:lumMod val="65000"/>
                    <a:lumOff val="35000"/>
                  </a:schemeClr>
                </a:solidFill>
              </a:rPr>
              <a:t>本次參展之亮點展品</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服務</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技術</a:t>
            </a:r>
            <a:endParaRPr lang="en-US" altLang="zh-CN" sz="2400" b="1" dirty="0">
              <a:solidFill>
                <a:schemeClr val="tx1">
                  <a:lumMod val="65000"/>
                  <a:lumOff val="35000"/>
                </a:schemeClr>
              </a:solidFill>
            </a:endParaRPr>
          </a:p>
          <a:p>
            <a:r>
              <a:rPr lang="en-US" altLang="zh-TW" sz="2400" b="1" dirty="0">
                <a:solidFill>
                  <a:schemeClr val="tx1">
                    <a:lumMod val="65000"/>
                    <a:lumOff val="35000"/>
                  </a:schemeClr>
                </a:solidFill>
              </a:rPr>
              <a:t>The highlights of this exhibition</a:t>
            </a:r>
            <a:r>
              <a:rPr lang="en-US" altLang="zh-TW" sz="1800" b="1" dirty="0">
                <a:solidFill>
                  <a:schemeClr val="tx1">
                    <a:lumMod val="65000"/>
                    <a:lumOff val="35000"/>
                  </a:schemeClr>
                </a:solidFill>
              </a:rPr>
              <a:t>(product, service or technology)</a:t>
            </a:r>
            <a:r>
              <a:rPr lang="en-US" altLang="zh-CN" sz="1800" b="1" dirty="0">
                <a:solidFill>
                  <a:schemeClr val="tx1">
                    <a:lumMod val="65000"/>
                    <a:lumOff val="35000"/>
                  </a:schemeClr>
                </a:solidFill>
              </a:rPr>
              <a:t> </a:t>
            </a:r>
            <a:endParaRPr lang="zh-TW" altLang="en-US" sz="2400" dirty="0">
              <a:solidFill>
                <a:schemeClr val="tx1">
                  <a:lumMod val="65000"/>
                  <a:lumOff val="35000"/>
                </a:schemeClr>
              </a:solidFill>
            </a:endParaRPr>
          </a:p>
        </p:txBody>
      </p:sp>
      <p:sp>
        <p:nvSpPr>
          <p:cNvPr id="10" name="矩形 9">
            <a:extLst>
              <a:ext uri="{FF2B5EF4-FFF2-40B4-BE49-F238E27FC236}">
                <a16:creationId xmlns:a16="http://schemas.microsoft.com/office/drawing/2014/main" id="{D24D9AF7-AE54-5E22-6B96-1B70C4541752}"/>
              </a:ext>
            </a:extLst>
          </p:cNvPr>
          <p:cNvSpPr/>
          <p:nvPr/>
        </p:nvSpPr>
        <p:spPr>
          <a:xfrm>
            <a:off x="508000" y="3998958"/>
            <a:ext cx="12242800" cy="2516142"/>
          </a:xfrm>
          <a:prstGeom prst="rect">
            <a:avLst/>
          </a:prstGeom>
          <a:noFill/>
          <a:ln w="38100">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6" name="Picture 15" descr="A graph with a green spiral&#10;&#10;Description automatically generated">
            <a:extLst>
              <a:ext uri="{FF2B5EF4-FFF2-40B4-BE49-F238E27FC236}">
                <a16:creationId xmlns:a16="http://schemas.microsoft.com/office/drawing/2014/main" id="{0B5AE7EA-91A8-C6D4-78CD-41973AF5214D}"/>
              </a:ext>
            </a:extLst>
          </p:cNvPr>
          <p:cNvPicPr>
            <a:picLocks noChangeAspect="1"/>
          </p:cNvPicPr>
          <p:nvPr/>
        </p:nvPicPr>
        <p:blipFill>
          <a:blip r:embed="rId2"/>
          <a:stretch>
            <a:fillRect/>
          </a:stretch>
        </p:blipFill>
        <p:spPr>
          <a:xfrm>
            <a:off x="6289270" y="456012"/>
            <a:ext cx="1086890" cy="1315423"/>
          </a:xfrm>
          <a:prstGeom prst="rect">
            <a:avLst/>
          </a:prstGeom>
        </p:spPr>
      </p:pic>
      <p:pic>
        <p:nvPicPr>
          <p:cNvPr id="18" name="Picture 17" descr="A close-up of a website&#10;&#10;Description automatically generated">
            <a:extLst>
              <a:ext uri="{FF2B5EF4-FFF2-40B4-BE49-F238E27FC236}">
                <a16:creationId xmlns:a16="http://schemas.microsoft.com/office/drawing/2014/main" id="{DCBB430E-7BAA-E6DA-4CBA-284EA21F4722}"/>
              </a:ext>
            </a:extLst>
          </p:cNvPr>
          <p:cNvPicPr>
            <a:picLocks noChangeAspect="1"/>
          </p:cNvPicPr>
          <p:nvPr/>
        </p:nvPicPr>
        <p:blipFill>
          <a:blip r:embed="rId3"/>
          <a:stretch>
            <a:fillRect/>
          </a:stretch>
        </p:blipFill>
        <p:spPr>
          <a:xfrm>
            <a:off x="7661971" y="431800"/>
            <a:ext cx="5563170" cy="6214036"/>
          </a:xfrm>
          <a:prstGeom prst="rect">
            <a:avLst/>
          </a:prstGeom>
        </p:spPr>
      </p:pic>
    </p:spTree>
    <p:extLst>
      <p:ext uri="{BB962C8B-B14F-4D97-AF65-F5344CB8AC3E}">
        <p14:creationId xmlns:p14="http://schemas.microsoft.com/office/powerpoint/2010/main" val="3844087311"/>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1" name="Google Shape;31;p2"/>
          <p:cNvSpPr txBox="1"/>
          <p:nvPr/>
        </p:nvSpPr>
        <p:spPr>
          <a:xfrm>
            <a:off x="508000" y="2062032"/>
            <a:ext cx="5397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 </a:t>
            </a:r>
            <a:r>
              <a:rPr lang="zh-TW" sz="3200" b="1" dirty="0">
                <a:solidFill>
                  <a:srgbClr val="FF0000"/>
                </a:solidFill>
              </a:rPr>
              <a:t>19</a:t>
            </a:r>
            <a:r>
              <a:rPr lang="zh-TW" sz="3200" b="1" i="0" u="none" strike="noStrike" cap="none" dirty="0">
                <a:solidFill>
                  <a:srgbClr val="FF0000"/>
                </a:solidFill>
                <a:latin typeface="Arial"/>
                <a:ea typeface="Arial"/>
                <a:cs typeface="Arial"/>
                <a:sym typeface="Arial"/>
              </a:rPr>
              <a:t> </a:t>
            </a:r>
            <a:endParaRPr sz="3200" b="0" i="0" u="none" strike="noStrike" cap="none" dirty="0">
              <a:solidFill>
                <a:srgbClr val="FF0000"/>
              </a:solidFill>
              <a:latin typeface="Arial"/>
              <a:ea typeface="Arial"/>
              <a:cs typeface="Arial"/>
              <a:sym typeface="Arial"/>
            </a:endParaRPr>
          </a:p>
        </p:txBody>
      </p:sp>
      <p:sp>
        <p:nvSpPr>
          <p:cNvPr id="32" name="Google Shape;32;p2"/>
          <p:cNvSpPr txBox="1"/>
          <p:nvPr/>
        </p:nvSpPr>
        <p:spPr>
          <a:xfrm>
            <a:off x="508000" y="3998957"/>
            <a:ext cx="12242800" cy="255450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TW" sz="2400" b="1" i="0" u="none" strike="noStrike" cap="none" dirty="0">
                <a:solidFill>
                  <a:srgbClr val="595959"/>
                </a:solidFill>
                <a:latin typeface="Arial"/>
                <a:ea typeface="Arial"/>
                <a:cs typeface="Arial"/>
                <a:sym typeface="Arial"/>
              </a:rPr>
              <a:t>選對泵浦，減少30%系統用電！</a:t>
            </a:r>
            <a:endParaRPr sz="2400" b="1" i="0" u="none" strike="noStrike" cap="none" dirty="0">
              <a:solidFill>
                <a:srgbClr val="59595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zh-TW" sz="2400" b="1" i="0" u="none" strike="noStrike" cap="none" dirty="0">
                <a:solidFill>
                  <a:srgbClr val="595959"/>
                </a:solidFill>
                <a:latin typeface="Arial"/>
                <a:ea typeface="Arial"/>
                <a:cs typeface="Arial"/>
                <a:sym typeface="Arial"/>
              </a:rPr>
              <a:t>化學產業中，液體的輸送與循環系統扮演很重要角色。在淨零永續的壓力下，如何透過系統升級將泵浦的用電減少30%？</a:t>
            </a:r>
            <a:endParaRPr sz="2400" b="1" i="0" u="none" strike="noStrike" cap="none" dirty="0">
              <a:solidFill>
                <a:srgbClr val="59595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dirty="0">
              <a:solidFill>
                <a:srgbClr val="59595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zh-TW" sz="2400" b="1" i="0" u="none" strike="noStrike" cap="none" dirty="0">
                <a:solidFill>
                  <a:srgbClr val="595959"/>
                </a:solidFill>
                <a:latin typeface="Arial"/>
                <a:ea typeface="Arial"/>
                <a:cs typeface="Arial"/>
                <a:sym typeface="Arial"/>
              </a:rPr>
              <a:t>Pump systems play an important role in the chemical industry. With the need to achieve Net Zero and long-term sustainability, we can realize energy savings of up to 30% by making improvements to pump systems.</a:t>
            </a:r>
            <a:endParaRPr sz="2400" b="0" i="0" u="none" strike="noStrike" cap="none" dirty="0">
              <a:solidFill>
                <a:srgbClr val="595959"/>
              </a:solidFill>
              <a:latin typeface="Arial"/>
              <a:ea typeface="Arial"/>
              <a:cs typeface="Arial"/>
              <a:sym typeface="Arial"/>
            </a:endParaRPr>
          </a:p>
        </p:txBody>
      </p:sp>
      <p:grpSp>
        <p:nvGrpSpPr>
          <p:cNvPr id="33" name="Google Shape;33;p2"/>
          <p:cNvGrpSpPr/>
          <p:nvPr/>
        </p:nvGrpSpPr>
        <p:grpSpPr>
          <a:xfrm>
            <a:off x="-177800" y="431800"/>
            <a:ext cx="6083300" cy="1308100"/>
            <a:chOff x="-177800" y="431800"/>
            <a:chExt cx="6083300" cy="1308100"/>
          </a:xfrm>
        </p:grpSpPr>
        <p:sp>
          <p:nvSpPr>
            <p:cNvPr id="34" name="Google Shape;34;p2"/>
            <p:cNvSpPr/>
            <p:nvPr/>
          </p:nvSpPr>
          <p:spPr>
            <a:xfrm>
              <a:off x="-177800" y="431800"/>
              <a:ext cx="58420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3600"/>
                <a:buFont typeface="Arial"/>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35" name="Google Shape;35;p2"/>
            <p:cNvSpPr txBox="1"/>
            <p:nvPr/>
          </p:nvSpPr>
          <p:spPr>
            <a:xfrm>
              <a:off x="508000" y="1246400"/>
              <a:ext cx="5397500"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altLang="zh-TW" sz="20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ASSOMA INC.</a:t>
              </a:r>
              <a:endParaRPr lang="en-US" sz="20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sp>
          <p:nvSpPr>
            <p:cNvPr id="36" name="Google Shape;36;p2"/>
            <p:cNvSpPr txBox="1"/>
            <p:nvPr/>
          </p:nvSpPr>
          <p:spPr>
            <a:xfrm>
              <a:off x="508000" y="693435"/>
              <a:ext cx="5397500"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zh-TW" altLang="en-US" sz="32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協磁股份有限公司</a:t>
              </a:r>
              <a:endParaRPr lang="zh-TW" altLang="en-US" sz="32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grpSp>
      <p:sp>
        <p:nvSpPr>
          <p:cNvPr id="37" name="Google Shape;37;p2"/>
          <p:cNvSpPr txBox="1"/>
          <p:nvPr/>
        </p:nvSpPr>
        <p:spPr>
          <a:xfrm>
            <a:off x="508000" y="2845829"/>
            <a:ext cx="8445500" cy="83099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zh-TW" sz="2400" b="1" i="0" u="none" strike="noStrike" cap="none" dirty="0">
                <a:solidFill>
                  <a:srgbClr val="595959"/>
                </a:solidFill>
                <a:latin typeface="Arial"/>
                <a:ea typeface="Arial"/>
                <a:cs typeface="Arial"/>
                <a:sym typeface="Arial"/>
              </a:rPr>
              <a:t>本次參展之亮點展品/服務/技術</a:t>
            </a:r>
            <a:endParaRPr sz="2400" b="1" i="0" u="none" strike="noStrike" cap="none" dirty="0">
              <a:solidFill>
                <a:srgbClr val="59595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zh-TW" sz="2400" b="1" i="0" u="none" strike="noStrike" cap="none" dirty="0">
                <a:solidFill>
                  <a:srgbClr val="595959"/>
                </a:solidFill>
                <a:latin typeface="Arial"/>
                <a:ea typeface="Arial"/>
                <a:cs typeface="Arial"/>
                <a:sym typeface="Arial"/>
              </a:rPr>
              <a:t>The highlights of this exhibition</a:t>
            </a:r>
            <a:r>
              <a:rPr lang="zh-TW" sz="1800" b="1" i="0" u="none" strike="noStrike" cap="none" dirty="0">
                <a:solidFill>
                  <a:srgbClr val="595959"/>
                </a:solidFill>
                <a:latin typeface="Arial"/>
                <a:ea typeface="Arial"/>
                <a:cs typeface="Arial"/>
                <a:sym typeface="Arial"/>
              </a:rPr>
              <a:t>(product, service or technology) </a:t>
            </a:r>
            <a:endParaRPr sz="2400" b="0" i="0" u="none" strike="noStrike" cap="none" dirty="0">
              <a:solidFill>
                <a:srgbClr val="595959"/>
              </a:solidFill>
              <a:latin typeface="Arial"/>
              <a:ea typeface="Arial"/>
              <a:cs typeface="Arial"/>
              <a:sym typeface="Arial"/>
            </a:endParaRPr>
          </a:p>
        </p:txBody>
      </p:sp>
      <p:pic>
        <p:nvPicPr>
          <p:cNvPr id="38" name="Google Shape;38;p2"/>
          <p:cNvPicPr preferRelativeResize="0"/>
          <p:nvPr/>
        </p:nvPicPr>
        <p:blipFill rotWithShape="1">
          <a:blip r:embed="rId3">
            <a:alphaModFix/>
          </a:blip>
          <a:srcRect/>
          <a:stretch/>
        </p:blipFill>
        <p:spPr>
          <a:xfrm>
            <a:off x="5902346" y="489092"/>
            <a:ext cx="3575008" cy="1005757"/>
          </a:xfrm>
          <a:prstGeom prst="rect">
            <a:avLst/>
          </a:prstGeom>
          <a:noFill/>
          <a:ln>
            <a:noFill/>
          </a:ln>
        </p:spPr>
      </p:pic>
      <p:pic>
        <p:nvPicPr>
          <p:cNvPr id="39" name="Google Shape;39;p2"/>
          <p:cNvPicPr preferRelativeResize="0"/>
          <p:nvPr/>
        </p:nvPicPr>
        <p:blipFill rotWithShape="1">
          <a:blip r:embed="rId4">
            <a:alphaModFix/>
          </a:blip>
          <a:srcRect/>
          <a:stretch/>
        </p:blipFill>
        <p:spPr>
          <a:xfrm>
            <a:off x="9861038" y="489092"/>
            <a:ext cx="3239524" cy="324410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E390F09-CA8B-22A2-19FB-056C9341E5FC}"/>
              </a:ext>
            </a:extLst>
          </p:cNvPr>
          <p:cNvPicPr>
            <a:picLocks noChangeAspect="1"/>
          </p:cNvPicPr>
          <p:nvPr/>
        </p:nvPicPr>
        <p:blipFill>
          <a:blip r:embed="rId2"/>
          <a:stretch>
            <a:fillRect/>
          </a:stretch>
        </p:blipFill>
        <p:spPr>
          <a:xfrm>
            <a:off x="5323857" y="5174673"/>
            <a:ext cx="2820442" cy="2340037"/>
          </a:xfrm>
          <a:prstGeom prst="rect">
            <a:avLst/>
          </a:prstGeom>
        </p:spPr>
      </p:pic>
      <p:pic>
        <p:nvPicPr>
          <p:cNvPr id="11" name="Picture 10">
            <a:extLst>
              <a:ext uri="{FF2B5EF4-FFF2-40B4-BE49-F238E27FC236}">
                <a16:creationId xmlns:a16="http://schemas.microsoft.com/office/drawing/2014/main" id="{902044F4-D73C-1BFA-401C-D255034BD239}"/>
              </a:ext>
            </a:extLst>
          </p:cNvPr>
          <p:cNvPicPr>
            <a:picLocks noChangeAspect="1"/>
          </p:cNvPicPr>
          <p:nvPr/>
        </p:nvPicPr>
        <p:blipFill>
          <a:blip r:embed="rId3"/>
          <a:stretch>
            <a:fillRect/>
          </a:stretch>
        </p:blipFill>
        <p:spPr>
          <a:xfrm>
            <a:off x="9971474" y="587385"/>
            <a:ext cx="2963476" cy="996930"/>
          </a:xfrm>
          <a:prstGeom prst="rect">
            <a:avLst/>
          </a:prstGeom>
        </p:spPr>
      </p:pic>
      <p:sp>
        <p:nvSpPr>
          <p:cNvPr id="18" name="TextBox 17">
            <a:extLst>
              <a:ext uri="{FF2B5EF4-FFF2-40B4-BE49-F238E27FC236}">
                <a16:creationId xmlns:a16="http://schemas.microsoft.com/office/drawing/2014/main" id="{3CE30012-847D-0F5E-AAF2-4B0BC3E5F34F}"/>
              </a:ext>
            </a:extLst>
          </p:cNvPr>
          <p:cNvSpPr txBox="1"/>
          <p:nvPr/>
        </p:nvSpPr>
        <p:spPr>
          <a:xfrm>
            <a:off x="480957" y="3791132"/>
            <a:ext cx="7750294" cy="2000548"/>
          </a:xfrm>
          <a:prstGeom prst="rect">
            <a:avLst/>
          </a:prstGeom>
          <a:noFill/>
        </p:spPr>
        <p:txBody>
          <a:bodyPr wrap="square" rtlCol="0">
            <a:spAutoFit/>
          </a:bodyPr>
          <a:lstStyle/>
          <a:p>
            <a:pPr algn="just"/>
            <a:r>
              <a:rPr lang="zh-TW" altLang="en-US" sz="2800" dirty="0">
                <a:solidFill>
                  <a:srgbClr val="353434"/>
                </a:solidFill>
                <a:latin typeface="Microsoft YaHei" panose="020B0503020204020204" pitchFamily="34" charset="-122"/>
                <a:ea typeface="Microsoft YaHei" panose="020B0503020204020204" pitchFamily="34" charset="-122"/>
              </a:rPr>
              <a:t> </a:t>
            </a:r>
            <a:r>
              <a:rPr lang="en-US" altLang="zh-TW" sz="2800" dirty="0">
                <a:solidFill>
                  <a:srgbClr val="353434"/>
                </a:solidFill>
                <a:latin typeface="Microsoft YaHei" panose="020B0503020204020204" pitchFamily="34" charset="-122"/>
                <a:ea typeface="Microsoft YaHei" panose="020B0503020204020204" pitchFamily="34" charset="-122"/>
              </a:rPr>
              <a:t>	</a:t>
            </a:r>
            <a:r>
              <a:rPr lang="zh-TW" altLang="en-US" sz="2400" dirty="0">
                <a:solidFill>
                  <a:srgbClr val="353434"/>
                </a:solidFill>
                <a:latin typeface="Microsoft YaHei" panose="020B0503020204020204" pitchFamily="34" charset="-122"/>
                <a:ea typeface="Microsoft YaHei" panose="020B0503020204020204" pitchFamily="34" charset="-122"/>
              </a:rPr>
              <a:t>那麼您有</a:t>
            </a:r>
            <a:r>
              <a:rPr lang="zh-TW" altLang="en-US" sz="2400" dirty="0">
                <a:solidFill>
                  <a:srgbClr val="EB7427"/>
                </a:solidFill>
                <a:latin typeface="Microsoft YaHei" panose="020B0503020204020204" pitchFamily="34" charset="-122"/>
                <a:ea typeface="Microsoft YaHei" panose="020B0503020204020204" pitchFamily="34" charset="-122"/>
              </a:rPr>
              <a:t>法律義務</a:t>
            </a:r>
            <a:r>
              <a:rPr lang="zh-TW" altLang="en-US" sz="2400" dirty="0">
                <a:solidFill>
                  <a:srgbClr val="353434"/>
                </a:solidFill>
                <a:latin typeface="Microsoft YaHei" panose="020B0503020204020204" pitchFamily="34" charset="-122"/>
                <a:ea typeface="Microsoft YaHei" panose="020B0503020204020204" pitchFamily="34" charset="-122"/>
              </a:rPr>
              <a:t>向買家提供合規的</a:t>
            </a:r>
            <a:r>
              <a:rPr lang="zh-TW" altLang="en-US" sz="2400" dirty="0">
                <a:solidFill>
                  <a:srgbClr val="EB7427"/>
                </a:solidFill>
                <a:latin typeface="Microsoft YaHei" panose="020B0503020204020204" pitchFamily="34" charset="-122"/>
                <a:ea typeface="Microsoft YaHei" panose="020B0503020204020204" pitchFamily="34" charset="-122"/>
              </a:rPr>
              <a:t>安全資料表</a:t>
            </a:r>
            <a:r>
              <a:rPr lang="zh-TW" altLang="en-US" sz="2400" dirty="0">
                <a:latin typeface="Microsoft YaHei" panose="020B0503020204020204" pitchFamily="34" charset="-122"/>
                <a:ea typeface="Microsoft YaHei" panose="020B0503020204020204" pitchFamily="34" charset="-122"/>
              </a:rPr>
              <a:t>。</a:t>
            </a:r>
            <a:endParaRPr lang="en-US" altLang="zh-TW" sz="2400" dirty="0">
              <a:latin typeface="Microsoft YaHei" panose="020B0503020204020204" pitchFamily="34" charset="-122"/>
              <a:ea typeface="Microsoft YaHei" panose="020B0503020204020204" pitchFamily="34" charset="-122"/>
            </a:endParaRPr>
          </a:p>
          <a:p>
            <a:endParaRPr lang="en-US" altLang="zh-TW" sz="2400" dirty="0">
              <a:latin typeface="Microsoft YaHei" panose="020B0503020204020204" pitchFamily="34" charset="-122"/>
              <a:ea typeface="Microsoft YaHei" panose="020B0503020204020204" pitchFamily="34" charset="-122"/>
            </a:endParaRPr>
          </a:p>
          <a:p>
            <a:pPr algn="just"/>
            <a:r>
              <a:rPr lang="en-US" altLang="zh-TW" sz="2400" dirty="0">
                <a:solidFill>
                  <a:srgbClr val="EB7427"/>
                </a:solidFill>
                <a:latin typeface="Microsoft YaHei" panose="020B0503020204020204" pitchFamily="34" charset="-122"/>
                <a:ea typeface="Microsoft YaHei" panose="020B0503020204020204" pitchFamily="34" charset="-122"/>
              </a:rPr>
              <a:t>ExESS</a:t>
            </a:r>
            <a:r>
              <a:rPr lang="en-US" altLang="zh-TW" sz="2400" dirty="0">
                <a:solidFill>
                  <a:srgbClr val="353434"/>
                </a:solidFill>
                <a:latin typeface="Microsoft YaHei" panose="020B0503020204020204" pitchFamily="34" charset="-122"/>
                <a:ea typeface="Microsoft YaHei" panose="020B0503020204020204" pitchFamily="34" charset="-122"/>
              </a:rPr>
              <a:t> </a:t>
            </a:r>
            <a:r>
              <a:rPr lang="zh-TW" altLang="en-US" sz="2400" dirty="0">
                <a:solidFill>
                  <a:srgbClr val="353434"/>
                </a:solidFill>
                <a:latin typeface="Microsoft YaHei" panose="020B0503020204020204" pitchFamily="34" charset="-122"/>
                <a:ea typeface="Microsoft YaHei" panose="020B0503020204020204" pitchFamily="34" charset="-122"/>
              </a:rPr>
              <a:t>可以協助您應對繁雜的安全資料表和標籤生成</a:t>
            </a:r>
            <a:r>
              <a:rPr lang="en-US" altLang="zh-TW" sz="2400" dirty="0">
                <a:solidFill>
                  <a:srgbClr val="353434"/>
                </a:solidFill>
                <a:latin typeface="Microsoft YaHei" panose="020B0503020204020204" pitchFamily="34" charset="-122"/>
                <a:ea typeface="Microsoft YaHei" panose="020B0503020204020204" pitchFamily="34" charset="-122"/>
              </a:rPr>
              <a:t>!</a:t>
            </a:r>
          </a:p>
          <a:p>
            <a:endParaRPr lang="en-US" altLang="zh-CN" sz="2400" dirty="0">
              <a:solidFill>
                <a:srgbClr val="353434"/>
              </a:solidFill>
              <a:latin typeface="Microsoft YaHei" panose="020B0503020204020204" pitchFamily="34" charset="-122"/>
              <a:ea typeface="Microsoft YaHei" panose="020B0503020204020204" pitchFamily="34" charset="-122"/>
            </a:endParaRPr>
          </a:p>
          <a:p>
            <a:r>
              <a:rPr lang="zh-TW" altLang="en-US" sz="2400" dirty="0">
                <a:solidFill>
                  <a:srgbClr val="353434"/>
                </a:solidFill>
                <a:latin typeface="Microsoft YaHei" panose="020B0503020204020204" pitchFamily="34" charset="-122"/>
                <a:ea typeface="Microsoft YaHei" panose="020B0503020204020204" pitchFamily="34" charset="-122"/>
              </a:rPr>
              <a:t>欲了解更多，請前往</a:t>
            </a:r>
            <a:r>
              <a:rPr lang="zh-CN" altLang="en-US" sz="2400" dirty="0">
                <a:solidFill>
                  <a:srgbClr val="EB7427"/>
                </a:solidFill>
                <a:latin typeface="Microsoft YaHei" panose="020B0503020204020204" pitchFamily="34" charset="-122"/>
                <a:ea typeface="Microsoft YaHei" panose="020B0503020204020204" pitchFamily="34" charset="-122"/>
              </a:rPr>
              <a:t>展</a:t>
            </a:r>
            <a:r>
              <a:rPr lang="zh-TW" altLang="en-US" sz="2400" dirty="0">
                <a:solidFill>
                  <a:srgbClr val="EB7427"/>
                </a:solidFill>
                <a:latin typeface="Microsoft YaHei" panose="020B0503020204020204" pitchFamily="34" charset="-122"/>
                <a:ea typeface="Microsoft YaHei" panose="020B0503020204020204" pitchFamily="34" charset="-122"/>
              </a:rPr>
              <a:t>位</a:t>
            </a:r>
            <a:r>
              <a:rPr lang="en-US" altLang="zh-TW" sz="2400" dirty="0">
                <a:solidFill>
                  <a:srgbClr val="EB7427"/>
                </a:solidFill>
                <a:latin typeface="Microsoft YaHei" panose="020B0503020204020204" pitchFamily="34" charset="-122"/>
                <a:ea typeface="Microsoft YaHei" panose="020B0503020204020204" pitchFamily="34" charset="-122"/>
              </a:rPr>
              <a:t>20</a:t>
            </a:r>
            <a:r>
              <a:rPr lang="zh-CN" altLang="en-US" sz="2400" dirty="0">
                <a:solidFill>
                  <a:srgbClr val="EB7427"/>
                </a:solidFill>
                <a:latin typeface="Microsoft YaHei" panose="020B0503020204020204" pitchFamily="34" charset="-122"/>
                <a:ea typeface="Microsoft YaHei" panose="020B0503020204020204" pitchFamily="34" charset="-122"/>
              </a:rPr>
              <a:t>！</a:t>
            </a:r>
            <a:endParaRPr lang="en-US" sz="2400" dirty="0">
              <a:solidFill>
                <a:srgbClr val="EB7427"/>
              </a:solidFill>
              <a:latin typeface="Microsoft YaHei" panose="020B0503020204020204" pitchFamily="34" charset="-122"/>
              <a:ea typeface="Microsoft YaHei" panose="020B0503020204020204" pitchFamily="34" charset="-122"/>
            </a:endParaRPr>
          </a:p>
        </p:txBody>
      </p:sp>
      <p:sp>
        <p:nvSpPr>
          <p:cNvPr id="24" name="TextBox 23">
            <a:extLst>
              <a:ext uri="{FF2B5EF4-FFF2-40B4-BE49-F238E27FC236}">
                <a16:creationId xmlns:a16="http://schemas.microsoft.com/office/drawing/2014/main" id="{5AAEABCF-FA9A-F4E1-7CF3-CA79CEC8687D}"/>
              </a:ext>
            </a:extLst>
          </p:cNvPr>
          <p:cNvSpPr txBox="1"/>
          <p:nvPr/>
        </p:nvSpPr>
        <p:spPr>
          <a:xfrm>
            <a:off x="302803" y="2644877"/>
            <a:ext cx="9612344" cy="707886"/>
          </a:xfrm>
          <a:prstGeom prst="rect">
            <a:avLst/>
          </a:prstGeom>
          <a:noFill/>
        </p:spPr>
        <p:txBody>
          <a:bodyPr wrap="square" rtlCol="0">
            <a:spAutoFit/>
          </a:bodyPr>
          <a:lstStyle/>
          <a:p>
            <a:r>
              <a:rPr lang="zh-TW" altLang="en-US" sz="4000" dirty="0">
                <a:solidFill>
                  <a:srgbClr val="353434"/>
                </a:solidFill>
                <a:latin typeface="Microsoft YaHei" panose="020B0503020204020204" pitchFamily="34" charset="-122"/>
                <a:ea typeface="Microsoft YaHei" panose="020B0503020204020204" pitchFamily="34" charset="-122"/>
              </a:rPr>
              <a:t>將化學物質或混合物投放於市場？</a:t>
            </a:r>
            <a:endParaRPr lang="en-US" altLang="zh-TW" sz="4000" dirty="0">
              <a:solidFill>
                <a:srgbClr val="353434"/>
              </a:solidFill>
              <a:latin typeface="Microsoft YaHei" panose="020B0503020204020204" pitchFamily="34" charset="-122"/>
              <a:ea typeface="Microsoft YaHei" panose="020B0503020204020204" pitchFamily="34" charset="-122"/>
            </a:endParaRPr>
          </a:p>
        </p:txBody>
      </p:sp>
      <p:grpSp>
        <p:nvGrpSpPr>
          <p:cNvPr id="25" name="Group 24">
            <a:extLst>
              <a:ext uri="{FF2B5EF4-FFF2-40B4-BE49-F238E27FC236}">
                <a16:creationId xmlns:a16="http://schemas.microsoft.com/office/drawing/2014/main" id="{E5C2C2BC-723E-4DDB-A51E-61407C45478D}"/>
              </a:ext>
            </a:extLst>
          </p:cNvPr>
          <p:cNvGrpSpPr/>
          <p:nvPr/>
        </p:nvGrpSpPr>
        <p:grpSpPr>
          <a:xfrm>
            <a:off x="442856" y="3780631"/>
            <a:ext cx="612704" cy="547312"/>
            <a:chOff x="4620926" y="3735705"/>
            <a:chExt cx="571500" cy="571500"/>
          </a:xfrm>
        </p:grpSpPr>
        <p:sp>
          <p:nvSpPr>
            <p:cNvPr id="26" name="Freeform: Shape 25">
              <a:extLst>
                <a:ext uri="{FF2B5EF4-FFF2-40B4-BE49-F238E27FC236}">
                  <a16:creationId xmlns:a16="http://schemas.microsoft.com/office/drawing/2014/main" id="{E0DF8342-9506-41AE-906A-E2786D287177}"/>
                </a:ext>
              </a:extLst>
            </p:cNvPr>
            <p:cNvSpPr/>
            <p:nvPr/>
          </p:nvSpPr>
          <p:spPr>
            <a:xfrm>
              <a:off x="4620926" y="3735705"/>
              <a:ext cx="571500" cy="571500"/>
            </a:xfrm>
            <a:custGeom>
              <a:avLst/>
              <a:gdLst>
                <a:gd name="connsiteX0" fmla="*/ 287941 w 571500"/>
                <a:gd name="connsiteY0" fmla="*/ 7144 h 571500"/>
                <a:gd name="connsiteX1" fmla="*/ 7144 w 571500"/>
                <a:gd name="connsiteY1" fmla="*/ 287941 h 571500"/>
                <a:gd name="connsiteX2" fmla="*/ 287941 w 571500"/>
                <a:gd name="connsiteY2" fmla="*/ 568738 h 571500"/>
                <a:gd name="connsiteX3" fmla="*/ 568738 w 571500"/>
                <a:gd name="connsiteY3" fmla="*/ 287941 h 571500"/>
                <a:gd name="connsiteX4" fmla="*/ 287941 w 571500"/>
                <a:gd name="connsiteY4" fmla="*/ 7144 h 571500"/>
                <a:gd name="connsiteX5" fmla="*/ 287941 w 571500"/>
                <a:gd name="connsiteY5" fmla="*/ 516160 h 571500"/>
                <a:gd name="connsiteX6" fmla="*/ 59817 w 571500"/>
                <a:gd name="connsiteY6" fmla="*/ 288036 h 571500"/>
                <a:gd name="connsiteX7" fmla="*/ 287941 w 571500"/>
                <a:gd name="connsiteY7" fmla="*/ 59912 h 571500"/>
                <a:gd name="connsiteX8" fmla="*/ 516065 w 571500"/>
                <a:gd name="connsiteY8" fmla="*/ 288036 h 571500"/>
                <a:gd name="connsiteX9" fmla="*/ 287941 w 571500"/>
                <a:gd name="connsiteY9" fmla="*/ 516160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500" h="571500">
                  <a:moveTo>
                    <a:pt x="287941" y="7144"/>
                  </a:moveTo>
                  <a:cubicBezTo>
                    <a:pt x="132874" y="7144"/>
                    <a:pt x="7144" y="132874"/>
                    <a:pt x="7144" y="287941"/>
                  </a:cubicBezTo>
                  <a:cubicBezTo>
                    <a:pt x="7144" y="443008"/>
                    <a:pt x="132874" y="568738"/>
                    <a:pt x="287941" y="568738"/>
                  </a:cubicBezTo>
                  <a:cubicBezTo>
                    <a:pt x="443008" y="568738"/>
                    <a:pt x="568738" y="443008"/>
                    <a:pt x="568738" y="287941"/>
                  </a:cubicBezTo>
                  <a:cubicBezTo>
                    <a:pt x="568738" y="132874"/>
                    <a:pt x="443008" y="7144"/>
                    <a:pt x="287941" y="7144"/>
                  </a:cubicBezTo>
                  <a:close/>
                  <a:moveTo>
                    <a:pt x="287941" y="516160"/>
                  </a:moveTo>
                  <a:cubicBezTo>
                    <a:pt x="161925" y="516160"/>
                    <a:pt x="59817" y="414052"/>
                    <a:pt x="59817" y="288036"/>
                  </a:cubicBezTo>
                  <a:cubicBezTo>
                    <a:pt x="59817" y="162020"/>
                    <a:pt x="161925" y="59912"/>
                    <a:pt x="287941" y="59912"/>
                  </a:cubicBezTo>
                  <a:cubicBezTo>
                    <a:pt x="413957" y="59912"/>
                    <a:pt x="516065" y="162020"/>
                    <a:pt x="516065" y="288036"/>
                  </a:cubicBezTo>
                  <a:cubicBezTo>
                    <a:pt x="516065" y="413956"/>
                    <a:pt x="413957" y="516160"/>
                    <a:pt x="287941" y="516160"/>
                  </a:cubicBezTo>
                  <a:close/>
                </a:path>
              </a:pathLst>
            </a:custGeom>
            <a:solidFill>
              <a:srgbClr val="343434"/>
            </a:solidFill>
            <a:ln w="9525" cap="flat">
              <a:noFill/>
              <a:prstDash val="solid"/>
              <a:miter/>
            </a:ln>
          </p:spPr>
          <p:txBody>
            <a:bodyPr rtlCol="0" anchor="ct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985"/>
            </a:p>
          </p:txBody>
        </p:sp>
        <p:sp>
          <p:nvSpPr>
            <p:cNvPr id="27" name="Freeform: Shape 26">
              <a:extLst>
                <a:ext uri="{FF2B5EF4-FFF2-40B4-BE49-F238E27FC236}">
                  <a16:creationId xmlns:a16="http://schemas.microsoft.com/office/drawing/2014/main" id="{46B80EC0-A98E-471B-B39B-A07ACFB53253}"/>
                </a:ext>
              </a:extLst>
            </p:cNvPr>
            <p:cNvSpPr/>
            <p:nvPr/>
          </p:nvSpPr>
          <p:spPr>
            <a:xfrm>
              <a:off x="4792090" y="4087178"/>
              <a:ext cx="152400" cy="57150"/>
            </a:xfrm>
            <a:custGeom>
              <a:avLst/>
              <a:gdLst>
                <a:gd name="connsiteX0" fmla="*/ 133160 w 152400"/>
                <a:gd name="connsiteY0" fmla="*/ 7144 h 57150"/>
                <a:gd name="connsiteX1" fmla="*/ 23622 w 152400"/>
                <a:gd name="connsiteY1" fmla="*/ 7144 h 57150"/>
                <a:gd name="connsiteX2" fmla="*/ 7144 w 152400"/>
                <a:gd name="connsiteY2" fmla="*/ 23622 h 57150"/>
                <a:gd name="connsiteX3" fmla="*/ 7144 w 152400"/>
                <a:gd name="connsiteY3" fmla="*/ 53530 h 57150"/>
                <a:gd name="connsiteX4" fmla="*/ 149543 w 152400"/>
                <a:gd name="connsiteY4" fmla="*/ 53530 h 57150"/>
                <a:gd name="connsiteX5" fmla="*/ 149543 w 152400"/>
                <a:gd name="connsiteY5" fmla="*/ 23622 h 57150"/>
                <a:gd name="connsiteX6" fmla="*/ 133160 w 152400"/>
                <a:gd name="connsiteY6" fmla="*/ 7144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2400" h="57150">
                  <a:moveTo>
                    <a:pt x="133160" y="7144"/>
                  </a:moveTo>
                  <a:lnTo>
                    <a:pt x="23622" y="7144"/>
                  </a:lnTo>
                  <a:cubicBezTo>
                    <a:pt x="14573" y="7144"/>
                    <a:pt x="7144" y="14478"/>
                    <a:pt x="7144" y="23622"/>
                  </a:cubicBezTo>
                  <a:lnTo>
                    <a:pt x="7144" y="53530"/>
                  </a:lnTo>
                  <a:lnTo>
                    <a:pt x="149543" y="53530"/>
                  </a:lnTo>
                  <a:lnTo>
                    <a:pt x="149543" y="23622"/>
                  </a:lnTo>
                  <a:cubicBezTo>
                    <a:pt x="149638" y="14573"/>
                    <a:pt x="142304" y="7144"/>
                    <a:pt x="133160" y="7144"/>
                  </a:cubicBezTo>
                  <a:close/>
                </a:path>
              </a:pathLst>
            </a:custGeom>
            <a:solidFill>
              <a:srgbClr val="EC7329"/>
            </a:solidFill>
            <a:ln w="9525" cap="flat">
              <a:noFill/>
              <a:prstDash val="solid"/>
              <a:miter/>
            </a:ln>
          </p:spPr>
          <p:txBody>
            <a:bodyPr rtlCol="0" anchor="ct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985"/>
            </a:p>
          </p:txBody>
        </p:sp>
        <p:sp>
          <p:nvSpPr>
            <p:cNvPr id="28" name="Freeform: Shape 27">
              <a:extLst>
                <a:ext uri="{FF2B5EF4-FFF2-40B4-BE49-F238E27FC236}">
                  <a16:creationId xmlns:a16="http://schemas.microsoft.com/office/drawing/2014/main" id="{D70B8547-DA34-4880-96B5-0DE61C5E7958}"/>
                </a:ext>
              </a:extLst>
            </p:cNvPr>
            <p:cNvSpPr/>
            <p:nvPr/>
          </p:nvSpPr>
          <p:spPr>
            <a:xfrm>
              <a:off x="4819070" y="3914609"/>
              <a:ext cx="200025" cy="200025"/>
            </a:xfrm>
            <a:custGeom>
              <a:avLst/>
              <a:gdLst>
                <a:gd name="connsiteX0" fmla="*/ 196382 w 200025"/>
                <a:gd name="connsiteY0" fmla="*/ 182094 h 200025"/>
                <a:gd name="connsiteX1" fmla="*/ 96465 w 200025"/>
                <a:gd name="connsiteY1" fmla="*/ 82177 h 200025"/>
                <a:gd name="connsiteX2" fmla="*/ 115800 w 200025"/>
                <a:gd name="connsiteY2" fmla="*/ 62936 h 200025"/>
                <a:gd name="connsiteX3" fmla="*/ 126849 w 200025"/>
                <a:gd name="connsiteY3" fmla="*/ 62556 h 200025"/>
                <a:gd name="connsiteX4" fmla="*/ 126849 w 200025"/>
                <a:gd name="connsiteY4" fmla="*/ 51126 h 200025"/>
                <a:gd name="connsiteX5" fmla="*/ 85225 w 200025"/>
                <a:gd name="connsiteY5" fmla="*/ 9501 h 200025"/>
                <a:gd name="connsiteX6" fmla="*/ 73795 w 200025"/>
                <a:gd name="connsiteY6" fmla="*/ 9501 h 200025"/>
                <a:gd name="connsiteX7" fmla="*/ 73795 w 200025"/>
                <a:gd name="connsiteY7" fmla="*/ 20931 h 200025"/>
                <a:gd name="connsiteX8" fmla="*/ 73414 w 200025"/>
                <a:gd name="connsiteY8" fmla="*/ 20550 h 200025"/>
                <a:gd name="connsiteX9" fmla="*/ 20550 w 200025"/>
                <a:gd name="connsiteY9" fmla="*/ 73414 h 200025"/>
                <a:gd name="connsiteX10" fmla="*/ 20931 w 200025"/>
                <a:gd name="connsiteY10" fmla="*/ 73795 h 200025"/>
                <a:gd name="connsiteX11" fmla="*/ 9501 w 200025"/>
                <a:gd name="connsiteY11" fmla="*/ 73795 h 200025"/>
                <a:gd name="connsiteX12" fmla="*/ 9501 w 200025"/>
                <a:gd name="connsiteY12" fmla="*/ 85225 h 200025"/>
                <a:gd name="connsiteX13" fmla="*/ 51126 w 200025"/>
                <a:gd name="connsiteY13" fmla="*/ 126849 h 200025"/>
                <a:gd name="connsiteX14" fmla="*/ 62555 w 200025"/>
                <a:gd name="connsiteY14" fmla="*/ 126849 h 200025"/>
                <a:gd name="connsiteX15" fmla="*/ 62555 w 200025"/>
                <a:gd name="connsiteY15" fmla="*/ 115419 h 200025"/>
                <a:gd name="connsiteX16" fmla="*/ 62936 w 200025"/>
                <a:gd name="connsiteY16" fmla="*/ 115800 h 200025"/>
                <a:gd name="connsiteX17" fmla="*/ 82272 w 200025"/>
                <a:gd name="connsiteY17" fmla="*/ 96560 h 200025"/>
                <a:gd name="connsiteX18" fmla="*/ 182190 w 200025"/>
                <a:gd name="connsiteY18" fmla="*/ 196477 h 200025"/>
                <a:gd name="connsiteX19" fmla="*/ 196477 w 200025"/>
                <a:gd name="connsiteY19" fmla="*/ 196477 h 200025"/>
                <a:gd name="connsiteX20" fmla="*/ 196382 w 200025"/>
                <a:gd name="connsiteY20" fmla="*/ 18209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0025" h="200025">
                  <a:moveTo>
                    <a:pt x="196382" y="182094"/>
                  </a:moveTo>
                  <a:lnTo>
                    <a:pt x="96465" y="82177"/>
                  </a:lnTo>
                  <a:lnTo>
                    <a:pt x="115800" y="62936"/>
                  </a:lnTo>
                  <a:cubicBezTo>
                    <a:pt x="118943" y="65699"/>
                    <a:pt x="123896" y="65603"/>
                    <a:pt x="126849" y="62556"/>
                  </a:cubicBezTo>
                  <a:cubicBezTo>
                    <a:pt x="129993" y="59412"/>
                    <a:pt x="129993" y="54269"/>
                    <a:pt x="126849" y="51126"/>
                  </a:cubicBezTo>
                  <a:lnTo>
                    <a:pt x="85225" y="9501"/>
                  </a:lnTo>
                  <a:cubicBezTo>
                    <a:pt x="82082" y="6358"/>
                    <a:pt x="76938" y="6358"/>
                    <a:pt x="73795" y="9501"/>
                  </a:cubicBezTo>
                  <a:cubicBezTo>
                    <a:pt x="70652" y="12644"/>
                    <a:pt x="70652" y="17788"/>
                    <a:pt x="73795" y="20931"/>
                  </a:cubicBezTo>
                  <a:lnTo>
                    <a:pt x="73414" y="20550"/>
                  </a:lnTo>
                  <a:lnTo>
                    <a:pt x="20550" y="73414"/>
                  </a:lnTo>
                  <a:lnTo>
                    <a:pt x="20931" y="73795"/>
                  </a:lnTo>
                  <a:cubicBezTo>
                    <a:pt x="17788" y="70652"/>
                    <a:pt x="12644" y="70652"/>
                    <a:pt x="9501" y="73795"/>
                  </a:cubicBezTo>
                  <a:cubicBezTo>
                    <a:pt x="6358" y="76938"/>
                    <a:pt x="6358" y="82082"/>
                    <a:pt x="9501" y="85225"/>
                  </a:cubicBezTo>
                  <a:lnTo>
                    <a:pt x="51126" y="126849"/>
                  </a:lnTo>
                  <a:cubicBezTo>
                    <a:pt x="54269" y="129993"/>
                    <a:pt x="59412" y="129993"/>
                    <a:pt x="62555" y="126849"/>
                  </a:cubicBezTo>
                  <a:cubicBezTo>
                    <a:pt x="65699" y="123706"/>
                    <a:pt x="65699" y="118562"/>
                    <a:pt x="62555" y="115419"/>
                  </a:cubicBezTo>
                  <a:lnTo>
                    <a:pt x="62936" y="115800"/>
                  </a:lnTo>
                  <a:lnTo>
                    <a:pt x="82272" y="96560"/>
                  </a:lnTo>
                  <a:lnTo>
                    <a:pt x="182190" y="196477"/>
                  </a:lnTo>
                  <a:cubicBezTo>
                    <a:pt x="186095" y="200382"/>
                    <a:pt x="192572" y="200382"/>
                    <a:pt x="196477" y="196477"/>
                  </a:cubicBezTo>
                  <a:cubicBezTo>
                    <a:pt x="200382" y="192381"/>
                    <a:pt x="200382" y="186000"/>
                    <a:pt x="196382" y="182094"/>
                  </a:cubicBezTo>
                  <a:close/>
                </a:path>
              </a:pathLst>
            </a:custGeom>
            <a:solidFill>
              <a:srgbClr val="EC7329"/>
            </a:solidFill>
            <a:ln w="9525" cap="flat">
              <a:noFill/>
              <a:prstDash val="solid"/>
              <a:miter/>
            </a:ln>
          </p:spPr>
          <p:txBody>
            <a:bodyPr rtlCol="0" anchor="ct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985" dirty="0"/>
            </a:p>
          </p:txBody>
        </p:sp>
      </p:grpSp>
      <p:pic>
        <p:nvPicPr>
          <p:cNvPr id="30" name="Picture 29">
            <a:extLst>
              <a:ext uri="{FF2B5EF4-FFF2-40B4-BE49-F238E27FC236}">
                <a16:creationId xmlns:a16="http://schemas.microsoft.com/office/drawing/2014/main" id="{02EED22A-CF94-2CD6-E5ED-35ED85747253}"/>
              </a:ext>
            </a:extLst>
          </p:cNvPr>
          <p:cNvPicPr>
            <a:picLocks noChangeAspect="1"/>
          </p:cNvPicPr>
          <p:nvPr/>
        </p:nvPicPr>
        <p:blipFill>
          <a:blip r:embed="rId4"/>
          <a:stretch>
            <a:fillRect/>
          </a:stretch>
        </p:blipFill>
        <p:spPr>
          <a:xfrm>
            <a:off x="8163349" y="2592433"/>
            <a:ext cx="5168390" cy="4922277"/>
          </a:xfrm>
          <a:prstGeom prst="rect">
            <a:avLst/>
          </a:prstGeom>
        </p:spPr>
      </p:pic>
      <p:grpSp>
        <p:nvGrpSpPr>
          <p:cNvPr id="2" name="Google Shape;60;p8">
            <a:extLst>
              <a:ext uri="{FF2B5EF4-FFF2-40B4-BE49-F238E27FC236}">
                <a16:creationId xmlns:a16="http://schemas.microsoft.com/office/drawing/2014/main" id="{683B51BD-25A1-F55F-8C31-6C0031E3987E}"/>
              </a:ext>
            </a:extLst>
          </p:cNvPr>
          <p:cNvGrpSpPr/>
          <p:nvPr/>
        </p:nvGrpSpPr>
        <p:grpSpPr>
          <a:xfrm>
            <a:off x="-177800" y="431800"/>
            <a:ext cx="6083300" cy="1308100"/>
            <a:chOff x="-177800" y="431800"/>
            <a:chExt cx="6083300" cy="1308100"/>
          </a:xfrm>
        </p:grpSpPr>
        <p:sp>
          <p:nvSpPr>
            <p:cNvPr id="3" name="Google Shape;61;p8">
              <a:extLst>
                <a:ext uri="{FF2B5EF4-FFF2-40B4-BE49-F238E27FC236}">
                  <a16:creationId xmlns:a16="http://schemas.microsoft.com/office/drawing/2014/main" id="{7F21505B-C448-C147-F875-D42FB90E0EFA}"/>
                </a:ext>
              </a:extLst>
            </p:cNvPr>
            <p:cNvSpPr/>
            <p:nvPr/>
          </p:nvSpPr>
          <p:spPr>
            <a:xfrm>
              <a:off x="-177800" y="431800"/>
              <a:ext cx="5842000" cy="1308100"/>
            </a:xfrm>
            <a:prstGeom prst="rect">
              <a:avLst/>
            </a:prstGeom>
            <a:solidFill>
              <a:srgbClr val="007EA1"/>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r>
                <a:rPr lang="zh-TW" sz="3600" b="1" i="0" u="none" strike="noStrike" cap="none">
                  <a:solidFill>
                    <a:schemeClr val="lt1"/>
                  </a:solidFill>
                  <a:latin typeface="Arial"/>
                  <a:ea typeface="Arial"/>
                  <a:cs typeface="Arial"/>
                  <a:sym typeface="Arial"/>
                </a:rPr>
                <a:t>  </a:t>
              </a:r>
              <a:endParaRPr sz="3600" b="1"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None/>
              </a:pPr>
              <a:r>
                <a:rPr lang="zh-TW" sz="2800" b="1" i="0" u="none" strike="noStrike" cap="none">
                  <a:solidFill>
                    <a:schemeClr val="lt1"/>
                  </a:solidFill>
                  <a:latin typeface="Arial"/>
                  <a:ea typeface="Arial"/>
                  <a:cs typeface="Arial"/>
                  <a:sym typeface="Arial"/>
                </a:rPr>
                <a:t>  </a:t>
              </a:r>
              <a:endParaRPr sz="2800" b="1" i="0" u="none" strike="noStrike" cap="none">
                <a:solidFill>
                  <a:schemeClr val="lt1"/>
                </a:solidFill>
                <a:latin typeface="Arial"/>
                <a:ea typeface="Arial"/>
                <a:cs typeface="Arial"/>
                <a:sym typeface="Arial"/>
              </a:endParaRPr>
            </a:p>
          </p:txBody>
        </p:sp>
        <p:sp>
          <p:nvSpPr>
            <p:cNvPr id="5" name="Google Shape;63;p8">
              <a:extLst>
                <a:ext uri="{FF2B5EF4-FFF2-40B4-BE49-F238E27FC236}">
                  <a16:creationId xmlns:a16="http://schemas.microsoft.com/office/drawing/2014/main" id="{13173722-EDE2-B162-1756-6EF875104D41}"/>
                </a:ext>
              </a:extLst>
            </p:cNvPr>
            <p:cNvSpPr txBox="1"/>
            <p:nvPr/>
          </p:nvSpPr>
          <p:spPr>
            <a:xfrm>
              <a:off x="508000" y="693435"/>
              <a:ext cx="5397500" cy="76940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US" altLang="zh-TW" sz="4400" b="1"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rPr>
                <a:t>LISAM</a:t>
              </a:r>
              <a:endParaRPr lang="zh-TW" altLang="en-US" sz="4400" b="0" i="0" u="none" strike="noStrike" cap="none" dirty="0">
                <a:solidFill>
                  <a:schemeClr val="lt1"/>
                </a:solidFill>
                <a:effectLst>
                  <a:outerShdw blurRad="38100" dist="38100" dir="2700000" algn="tl">
                    <a:srgbClr val="000000">
                      <a:alpha val="43137"/>
                    </a:srgbClr>
                  </a:outerShdw>
                </a:effectLst>
                <a:latin typeface="Arial"/>
                <a:ea typeface="Arial"/>
                <a:cs typeface="Arial"/>
                <a:sym typeface="Arial"/>
              </a:endParaRPr>
            </a:p>
          </p:txBody>
        </p:sp>
      </p:grpSp>
      <p:sp>
        <p:nvSpPr>
          <p:cNvPr id="6" name="Google Shape;57;p8">
            <a:extLst>
              <a:ext uri="{FF2B5EF4-FFF2-40B4-BE49-F238E27FC236}">
                <a16:creationId xmlns:a16="http://schemas.microsoft.com/office/drawing/2014/main" id="{70E0D2DE-9918-BED9-37F3-AF4A479A8602}"/>
              </a:ext>
            </a:extLst>
          </p:cNvPr>
          <p:cNvSpPr txBox="1"/>
          <p:nvPr/>
        </p:nvSpPr>
        <p:spPr>
          <a:xfrm>
            <a:off x="508000" y="2062032"/>
            <a:ext cx="5397500"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zh-CN" altLang="en-US" sz="3200" b="1" dirty="0">
                <a:solidFill>
                  <a:schemeClr val="tx1">
                    <a:lumMod val="65000"/>
                    <a:lumOff val="35000"/>
                  </a:schemeClr>
                </a:solidFill>
              </a:rPr>
              <a:t>展位編號 </a:t>
            </a:r>
            <a:r>
              <a:rPr lang="en-US" altLang="zh-CN" sz="3200" b="1" dirty="0">
                <a:solidFill>
                  <a:schemeClr val="tx1">
                    <a:lumMod val="65000"/>
                    <a:lumOff val="35000"/>
                  </a:schemeClr>
                </a:solidFill>
              </a:rPr>
              <a:t>Booth No. </a:t>
            </a:r>
            <a:r>
              <a:rPr lang="en-US" altLang="zh-TW" sz="3200" b="1" dirty="0">
                <a:solidFill>
                  <a:srgbClr val="FF0000"/>
                </a:solidFill>
              </a:rPr>
              <a:t>20</a:t>
            </a:r>
            <a:r>
              <a:rPr lang="zh-TW" sz="3200" b="1" i="0" u="none" strike="noStrike" cap="none" dirty="0">
                <a:solidFill>
                  <a:srgbClr val="FF0000"/>
                </a:solidFill>
                <a:latin typeface="Arial"/>
                <a:ea typeface="Arial"/>
                <a:cs typeface="Arial"/>
                <a:sym typeface="Arial"/>
              </a:rPr>
              <a:t> </a:t>
            </a:r>
            <a:endParaRPr sz="3200" b="0" i="0" u="none" strike="noStrike" cap="none" dirty="0">
              <a:solidFill>
                <a:srgbClr val="FF0000"/>
              </a:solidFill>
              <a:latin typeface="Arial"/>
              <a:ea typeface="Arial"/>
              <a:cs typeface="Arial"/>
              <a:sym typeface="Arial"/>
            </a:endParaRPr>
          </a:p>
        </p:txBody>
      </p:sp>
    </p:spTree>
    <p:extLst>
      <p:ext uri="{BB962C8B-B14F-4D97-AF65-F5344CB8AC3E}">
        <p14:creationId xmlns:p14="http://schemas.microsoft.com/office/powerpoint/2010/main" val="2813597061"/>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sld>
</file>

<file path=ppt/theme/theme1.xml><?xml version="1.0" encoding="utf-8"?>
<a:theme xmlns:a="http://schemas.openxmlformats.org/drawingml/2006/main" name="自訂設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封面">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2603</Words>
  <Application>Microsoft Office PowerPoint</Application>
  <PresentationFormat>自訂</PresentationFormat>
  <Paragraphs>254</Paragraphs>
  <Slides>17</Slides>
  <Notes>10</Notes>
  <HiddenSlides>0</HiddenSlides>
  <MMClips>0</MMClips>
  <ScaleCrop>false</ScaleCrop>
  <HeadingPairs>
    <vt:vector size="6" baseType="variant">
      <vt:variant>
        <vt:lpstr>使用字型</vt:lpstr>
      </vt:variant>
      <vt:variant>
        <vt:i4>10</vt:i4>
      </vt:variant>
      <vt:variant>
        <vt:lpstr>佈景主題</vt:lpstr>
      </vt:variant>
      <vt:variant>
        <vt:i4>2</vt:i4>
      </vt:variant>
      <vt:variant>
        <vt:lpstr>投影片標題</vt:lpstr>
      </vt:variant>
      <vt:variant>
        <vt:i4>17</vt:i4>
      </vt:variant>
    </vt:vector>
  </HeadingPairs>
  <TitlesOfParts>
    <vt:vector size="29" baseType="lpstr">
      <vt:lpstr>Helvetica Neue</vt:lpstr>
      <vt:lpstr>Microsoft YaHei</vt:lpstr>
      <vt:lpstr>Söhne</vt:lpstr>
      <vt:lpstr>Microsoft JhengHei</vt:lpstr>
      <vt:lpstr>Microsoft JhengHei</vt:lpstr>
      <vt:lpstr>PMingLiU</vt:lpstr>
      <vt:lpstr>Arial</vt:lpstr>
      <vt:lpstr>Calibri</vt:lpstr>
      <vt:lpstr>Verdana</vt:lpstr>
      <vt:lpstr>Wingdings</vt:lpstr>
      <vt:lpstr>自訂設計</vt:lpstr>
      <vt:lpstr>封面</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TCIA秘書處_Chiu Renee</dc:creator>
  <cp:lastModifiedBy>TCIA秘書處_曾婷</cp:lastModifiedBy>
  <cp:revision>9</cp:revision>
  <dcterms:created xsi:type="dcterms:W3CDTF">2021-01-29T05:58:37Z</dcterms:created>
  <dcterms:modified xsi:type="dcterms:W3CDTF">2024-07-02T07:18:00Z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9b5a962-1a7a-4bf8-819d-07a170110954_Enabled">
    <vt:lpwstr>true</vt:lpwstr>
  </property>
  <property fmtid="{D5CDD505-2E9C-101B-9397-08002B2CF9AE}" pid="3" name="MSIP_Label_69b5a962-1a7a-4bf8-819d-07a170110954_SetDate">
    <vt:lpwstr>2023-06-13T07:05:12Z</vt:lpwstr>
  </property>
  <property fmtid="{D5CDD505-2E9C-101B-9397-08002B2CF9AE}" pid="4" name="MSIP_Label_69b5a962-1a7a-4bf8-819d-07a170110954_Method">
    <vt:lpwstr>Standard</vt:lpwstr>
  </property>
  <property fmtid="{D5CDD505-2E9C-101B-9397-08002B2CF9AE}" pid="5" name="MSIP_Label_69b5a962-1a7a-4bf8-819d-07a170110954_Name">
    <vt:lpwstr>InternalUse</vt:lpwstr>
  </property>
  <property fmtid="{D5CDD505-2E9C-101B-9397-08002B2CF9AE}" pid="6" name="MSIP_Label_69b5a962-1a7a-4bf8-819d-07a170110954_SiteId">
    <vt:lpwstr>0da2a83b-13d9-4a35-965f-ec53a220ed9d</vt:lpwstr>
  </property>
  <property fmtid="{D5CDD505-2E9C-101B-9397-08002B2CF9AE}" pid="7" name="MSIP_Label_69b5a962-1a7a-4bf8-819d-07a170110954_ActionId">
    <vt:lpwstr>5ca0207f-1faa-4bd8-86c0-0f5098498b75</vt:lpwstr>
  </property>
  <property fmtid="{D5CDD505-2E9C-101B-9397-08002B2CF9AE}" pid="8" name="MSIP_Label_69b5a962-1a7a-4bf8-819d-07a170110954_ContentBits">
    <vt:lpwstr>0</vt:lpwstr>
  </property>
</Properties>
</file>